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2"/>
  </p:notesMasterIdLst>
  <p:sldIdLst>
    <p:sldId id="256" r:id="rId2"/>
    <p:sldId id="332" r:id="rId3"/>
    <p:sldId id="411" r:id="rId4"/>
    <p:sldId id="408" r:id="rId5"/>
    <p:sldId id="262" r:id="rId6"/>
    <p:sldId id="263" r:id="rId7"/>
    <p:sldId id="371" r:id="rId8"/>
    <p:sldId id="305" r:id="rId9"/>
    <p:sldId id="306" r:id="rId10"/>
    <p:sldId id="384" r:id="rId11"/>
    <p:sldId id="392" r:id="rId12"/>
    <p:sldId id="410" r:id="rId13"/>
    <p:sldId id="393" r:id="rId14"/>
    <p:sldId id="394" r:id="rId15"/>
    <p:sldId id="395" r:id="rId16"/>
    <p:sldId id="409" r:id="rId17"/>
    <p:sldId id="396" r:id="rId18"/>
    <p:sldId id="397" r:id="rId19"/>
    <p:sldId id="398" r:id="rId20"/>
    <p:sldId id="399" r:id="rId21"/>
    <p:sldId id="400" r:id="rId22"/>
    <p:sldId id="404" r:id="rId23"/>
    <p:sldId id="401" r:id="rId24"/>
    <p:sldId id="402" r:id="rId25"/>
    <p:sldId id="403" r:id="rId26"/>
    <p:sldId id="405" r:id="rId27"/>
    <p:sldId id="412" r:id="rId28"/>
    <p:sldId id="406" r:id="rId29"/>
    <p:sldId id="407" r:id="rId30"/>
    <p:sldId id="273" r:id="rId31"/>
  </p:sldIdLst>
  <p:sldSz cx="9144000" cy="6858000" type="screen4x3"/>
  <p:notesSz cx="6858000" cy="9144000"/>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847" autoAdjust="0"/>
    <p:restoredTop sz="82911" autoAdjust="0"/>
  </p:normalViewPr>
  <p:slideViewPr>
    <p:cSldViewPr>
      <p:cViewPr varScale="1">
        <p:scale>
          <a:sx n="71" d="100"/>
          <a:sy n="71" d="100"/>
        </p:scale>
        <p:origin x="-3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39E36601-5F4C-45F3-88EE-609927E26DB5}" type="datetimeFigureOut">
              <a:rPr lang="zh-CN" altLang="en-US"/>
              <a:pPr>
                <a:defRPr/>
              </a:pPr>
              <a:t>2014-10-27</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9DC48136-9018-4E6B-8153-376948210ADE}" type="slidenum">
              <a:rPr lang="zh-CN" altLang="en-US"/>
              <a:pPr>
                <a:defRPr/>
              </a:pPr>
              <a:t>‹#›</a:t>
            </a:fld>
            <a:endParaRPr lang="zh-CN" altLang="en-US"/>
          </a:p>
        </p:txBody>
      </p:sp>
    </p:spTree>
    <p:extLst>
      <p:ext uri="{BB962C8B-B14F-4D97-AF65-F5344CB8AC3E}">
        <p14:creationId xmlns:p14="http://schemas.microsoft.com/office/powerpoint/2010/main" xmlns="" val="1517629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123"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smtClean="0"/>
          </a:p>
        </p:txBody>
      </p:sp>
      <p:sp>
        <p:nvSpPr>
          <p:cNvPr id="5124"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fld id="{8EA16AC1-0199-4B02-9155-0268E7123722}" type="slidenum">
              <a:rPr lang="zh-CN" altLang="en-US" sz="1200" smtClean="0"/>
              <a:pPr/>
              <a:t>1</a:t>
            </a:fld>
            <a:endParaRPr lang="zh-CN" altLang="en-US" sz="1200" smtClean="0"/>
          </a:p>
        </p:txBody>
      </p:sp>
    </p:spTree>
    <p:extLst>
      <p:ext uri="{BB962C8B-B14F-4D97-AF65-F5344CB8AC3E}">
        <p14:creationId xmlns:p14="http://schemas.microsoft.com/office/powerpoint/2010/main" xmlns="" val="720670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欢迎关注“北京也云感染论坛”微信平台</a:t>
            </a:r>
            <a:endParaRPr lang="zh-CN" altLang="en-US" dirty="0"/>
          </a:p>
        </p:txBody>
      </p:sp>
      <p:sp>
        <p:nvSpPr>
          <p:cNvPr id="4" name="灯片编号占位符 3"/>
          <p:cNvSpPr>
            <a:spLocks noGrp="1"/>
          </p:cNvSpPr>
          <p:nvPr>
            <p:ph type="sldNum" sz="quarter" idx="10"/>
          </p:nvPr>
        </p:nvSpPr>
        <p:spPr/>
        <p:txBody>
          <a:bodyPr/>
          <a:lstStyle/>
          <a:p>
            <a:pPr>
              <a:defRPr/>
            </a:pPr>
            <a:fld id="{9DC48136-9018-4E6B-8153-376948210ADE}" type="slidenum">
              <a:rPr lang="zh-CN" altLang="en-US" smtClean="0"/>
              <a:pPr>
                <a:defRPr/>
              </a:pPr>
              <a:t>30</a:t>
            </a:fld>
            <a:endParaRPr lang="zh-CN" altLang="en-US"/>
          </a:p>
        </p:txBody>
      </p:sp>
    </p:spTree>
    <p:extLst>
      <p:ext uri="{BB962C8B-B14F-4D97-AF65-F5344CB8AC3E}">
        <p14:creationId xmlns:p14="http://schemas.microsoft.com/office/powerpoint/2010/main" xmlns="" val="3151621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3011"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CN" smtClean="0"/>
              <a:t>direct contact with the blood or secretions of an infected person</a:t>
            </a:r>
            <a:endParaRPr lang="zh-CN" altLang="zh-CN" smtClean="0"/>
          </a:p>
          <a:p>
            <a:pPr eaLnBrk="1" hangingPunct="1">
              <a:spcBef>
                <a:spcPct val="0"/>
              </a:spcBef>
            </a:pPr>
            <a:r>
              <a:rPr lang="en-US" altLang="zh-CN" smtClean="0"/>
              <a:t>exposure to objects (such as needles) that have been contaminated with infected secretions</a:t>
            </a:r>
            <a:endParaRPr lang="zh-CN" altLang="zh-CN" smtClean="0"/>
          </a:p>
          <a:p>
            <a:pPr eaLnBrk="1" hangingPunct="1">
              <a:spcBef>
                <a:spcPct val="0"/>
              </a:spcBef>
            </a:pPr>
            <a:endParaRPr lang="zh-CN" altLang="en-US" smtClean="0"/>
          </a:p>
        </p:txBody>
      </p:sp>
      <p:sp>
        <p:nvSpPr>
          <p:cNvPr id="43012"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fld id="{A65BE45E-08E6-419A-A9EB-713A026BCC9E}" type="slidenum">
              <a:rPr lang="zh-CN" altLang="en-US" sz="1200" smtClean="0"/>
              <a:pPr/>
              <a:t>5</a:t>
            </a:fld>
            <a:endParaRPr lang="zh-CN" altLang="en-US" sz="1200" smtClean="0"/>
          </a:p>
        </p:txBody>
      </p:sp>
    </p:spTree>
    <p:extLst>
      <p:ext uri="{BB962C8B-B14F-4D97-AF65-F5344CB8AC3E}">
        <p14:creationId xmlns:p14="http://schemas.microsoft.com/office/powerpoint/2010/main" xmlns="" val="2293581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45059" name="备注占位符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zh-CN" smtClean="0"/>
              <a:t> Important elements for outbreak prevention are provision of sterile </a:t>
            </a:r>
          </a:p>
          <a:p>
            <a:pPr eaLnBrk="1" hangingPunct="1"/>
            <a:r>
              <a:rPr lang="en-US" altLang="zh-CN" smtClean="0"/>
              <a:t>equipment for injections, which is remarkably and tragically missing in Africa, and personal protective equipment to doctors, nurses, and caretakers, who are at high risk of contraction of infections in hospitals.</a:t>
            </a:r>
            <a:endParaRPr lang="zh-CN" altLang="en-US" smtClean="0"/>
          </a:p>
        </p:txBody>
      </p:sp>
      <p:sp>
        <p:nvSpPr>
          <p:cNvPr id="45060" name="灯片编号占位符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fld id="{C9807689-BDBF-4ACA-97FE-C7421CA74304}" type="slidenum">
              <a:rPr lang="zh-CN" altLang="en-US" sz="1200" smtClean="0"/>
              <a:pPr/>
              <a:t>6</a:t>
            </a:fld>
            <a:endParaRPr lang="zh-CN" altLang="en-US" sz="1200" smtClean="0"/>
          </a:p>
        </p:txBody>
      </p:sp>
    </p:spTree>
    <p:extLst>
      <p:ext uri="{BB962C8B-B14F-4D97-AF65-F5344CB8AC3E}">
        <p14:creationId xmlns:p14="http://schemas.microsoft.com/office/powerpoint/2010/main" xmlns="" val="1656719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9DC48136-9018-4E6B-8153-376948210ADE}" type="slidenum">
              <a:rPr lang="zh-CN" altLang="en-US" smtClean="0"/>
              <a:pPr>
                <a:defRPr/>
              </a:pPr>
              <a:t>7</a:t>
            </a:fld>
            <a:endParaRPr lang="zh-CN" altLang="en-US"/>
          </a:p>
        </p:txBody>
      </p:sp>
    </p:spTree>
    <p:extLst>
      <p:ext uri="{BB962C8B-B14F-4D97-AF65-F5344CB8AC3E}">
        <p14:creationId xmlns:p14="http://schemas.microsoft.com/office/powerpoint/2010/main" xmlns="" val="725801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5" name="Notizenplatzhalt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zh-CN" altLang="zh-CN" smtClean="0"/>
              <a:t>潜伏期</a:t>
            </a:r>
            <a:r>
              <a:rPr lang="en-US" altLang="zh-CN" smtClean="0"/>
              <a:t>8-10</a:t>
            </a:r>
            <a:r>
              <a:rPr lang="zh-CN" altLang="zh-CN" smtClean="0"/>
              <a:t>天（平均</a:t>
            </a:r>
            <a:r>
              <a:rPr lang="en-US" altLang="zh-CN" smtClean="0"/>
              <a:t>4-10</a:t>
            </a:r>
            <a:r>
              <a:rPr lang="zh-CN" altLang="zh-CN" smtClean="0"/>
              <a:t>天，</a:t>
            </a:r>
            <a:r>
              <a:rPr lang="en-US" altLang="zh-CN" smtClean="0"/>
              <a:t>2-21</a:t>
            </a:r>
            <a:r>
              <a:rPr lang="zh-CN" altLang="zh-CN" smtClean="0"/>
              <a:t>天）。</a:t>
            </a:r>
            <a:endParaRPr lang="zh-CN" altLang="en-US" smtClean="0"/>
          </a:p>
        </p:txBody>
      </p:sp>
      <p:sp>
        <p:nvSpPr>
          <p:cNvPr id="54276" name="Foliennummernplatzhalt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fld id="{9CC9D969-2AC3-4F98-A24B-0C8A5760F298}" type="slidenum">
              <a:rPr lang="zh-CN" altLang="en-US" sz="1200" smtClean="0"/>
              <a:pPr/>
              <a:t>8</a:t>
            </a:fld>
            <a:endParaRPr lang="zh-CN" altLang="en-US" sz="1200" smtClean="0"/>
          </a:p>
        </p:txBody>
      </p:sp>
    </p:spTree>
    <p:extLst>
      <p:ext uri="{BB962C8B-B14F-4D97-AF65-F5344CB8AC3E}">
        <p14:creationId xmlns:p14="http://schemas.microsoft.com/office/powerpoint/2010/main" xmlns="" val="490140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Ebola Virus Disease in West Africa —</a:t>
            </a:r>
          </a:p>
          <a:p>
            <a:r>
              <a:rPr lang="en-US" altLang="zh-CN" dirty="0" smtClean="0"/>
              <a:t>The First 9 Months of the Epidemic</a:t>
            </a:r>
          </a:p>
          <a:p>
            <a:r>
              <a:rPr lang="en-US" altLang="zh-CN" dirty="0" smtClean="0"/>
              <a:t>and Forward Projections</a:t>
            </a:r>
          </a:p>
          <a:p>
            <a:r>
              <a:rPr lang="en-US" altLang="zh-CN" dirty="0" smtClean="0"/>
              <a:t>on September 23, 2014, at NEJM.org.</a:t>
            </a:r>
            <a:endParaRPr lang="zh-CN" altLang="en-US" dirty="0"/>
          </a:p>
        </p:txBody>
      </p:sp>
      <p:sp>
        <p:nvSpPr>
          <p:cNvPr id="4" name="灯片编号占位符 3"/>
          <p:cNvSpPr>
            <a:spLocks noGrp="1"/>
          </p:cNvSpPr>
          <p:nvPr>
            <p:ph type="sldNum" sz="quarter" idx="10"/>
          </p:nvPr>
        </p:nvSpPr>
        <p:spPr/>
        <p:txBody>
          <a:bodyPr/>
          <a:lstStyle/>
          <a:p>
            <a:pPr>
              <a:defRPr/>
            </a:pPr>
            <a:fld id="{9DC48136-9018-4E6B-8153-376948210ADE}" type="slidenum">
              <a:rPr lang="zh-CN" altLang="en-US" smtClean="0"/>
              <a:pPr>
                <a:defRPr/>
              </a:pPr>
              <a:t>10</a:t>
            </a:fld>
            <a:endParaRPr lang="zh-CN" altLang="en-US"/>
          </a:p>
        </p:txBody>
      </p:sp>
    </p:spTree>
    <p:extLst>
      <p:ext uri="{BB962C8B-B14F-4D97-AF65-F5344CB8AC3E}">
        <p14:creationId xmlns:p14="http://schemas.microsoft.com/office/powerpoint/2010/main" xmlns="" val="1392874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9DC48136-9018-4E6B-8153-376948210ADE}" type="slidenum">
              <a:rPr lang="zh-CN" altLang="en-US" smtClean="0"/>
              <a:pPr>
                <a:defRPr/>
              </a:pPr>
              <a:t>11</a:t>
            </a:fld>
            <a:endParaRPr lang="zh-CN" altLang="en-US"/>
          </a:p>
        </p:txBody>
      </p:sp>
    </p:spTree>
    <p:extLst>
      <p:ext uri="{BB962C8B-B14F-4D97-AF65-F5344CB8AC3E}">
        <p14:creationId xmlns:p14="http://schemas.microsoft.com/office/powerpoint/2010/main" xmlns="" val="2696806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9DC48136-9018-4E6B-8153-376948210ADE}" type="slidenum">
              <a:rPr lang="zh-CN" altLang="en-US" smtClean="0"/>
              <a:pPr>
                <a:defRPr/>
              </a:pPr>
              <a:t>18</a:t>
            </a:fld>
            <a:endParaRPr lang="zh-CN" altLang="en-US"/>
          </a:p>
        </p:txBody>
      </p:sp>
    </p:spTree>
    <p:extLst>
      <p:ext uri="{BB962C8B-B14F-4D97-AF65-F5344CB8AC3E}">
        <p14:creationId xmlns:p14="http://schemas.microsoft.com/office/powerpoint/2010/main" xmlns="" val="33530820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9DC48136-9018-4E6B-8153-376948210ADE}" type="slidenum">
              <a:rPr lang="zh-CN" altLang="en-US" smtClean="0"/>
              <a:pPr>
                <a:defRPr/>
              </a:pPr>
              <a:t>20</a:t>
            </a:fld>
            <a:endParaRPr lang="zh-CN" altLang="en-US"/>
          </a:p>
        </p:txBody>
      </p:sp>
    </p:spTree>
    <p:extLst>
      <p:ext uri="{BB962C8B-B14F-4D97-AF65-F5344CB8AC3E}">
        <p14:creationId xmlns:p14="http://schemas.microsoft.com/office/powerpoint/2010/main" xmlns="" val="1572312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4572000" cy="6858000"/>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ctr" eaLnBrk="1" hangingPunct="1">
              <a:defRPr/>
            </a:pPr>
            <a:endParaRPr lang="zh-CN" altLang="en-US" smtClean="0"/>
          </a:p>
        </p:txBody>
      </p:sp>
      <p:sp>
        <p:nvSpPr>
          <p:cNvPr id="5" name="AutoShape 3"/>
          <p:cNvSpPr>
            <a:spLocks noChangeArrowheads="1"/>
          </p:cNvSpPr>
          <p:nvPr/>
        </p:nvSpPr>
        <p:spPr bwMode="auto">
          <a:xfrm>
            <a:off x="685800" y="990600"/>
            <a:ext cx="5181600" cy="1905000"/>
          </a:xfrm>
          <a:prstGeom prst="roundRect">
            <a:avLst>
              <a:gd name="adj" fmla="val 50000"/>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ctr" eaLnBrk="1" hangingPunct="1">
              <a:defRPr/>
            </a:pPr>
            <a:endParaRPr lang="zh-CN" altLang="en-US" smtClean="0"/>
          </a:p>
        </p:txBody>
      </p:sp>
      <p:grpSp>
        <p:nvGrpSpPr>
          <p:cNvPr id="6" name="Group 5"/>
          <p:cNvGrpSpPr>
            <a:grpSpLocks/>
          </p:cNvGrpSpPr>
          <p:nvPr/>
        </p:nvGrpSpPr>
        <p:grpSpPr bwMode="auto">
          <a:xfrm>
            <a:off x="3632200" y="4889500"/>
            <a:ext cx="4876800" cy="319088"/>
            <a:chOff x="2288" y="3080"/>
            <a:chExt cx="3072" cy="201"/>
          </a:xfrm>
        </p:grpSpPr>
        <p:sp>
          <p:nvSpPr>
            <p:cNvPr id="7" name="AutoShape 6"/>
            <p:cNvSpPr>
              <a:spLocks noChangeArrowheads="1"/>
            </p:cNvSpPr>
            <p:nvPr/>
          </p:nvSpPr>
          <p:spPr bwMode="auto">
            <a:xfrm flipH="1">
              <a:off x="2288" y="3080"/>
              <a:ext cx="2914" cy="200"/>
            </a:xfrm>
            <a:prstGeom prst="roundRect">
              <a:avLst>
                <a:gd name="adj" fmla="val 0"/>
              </a:avLst>
            </a:prstGeom>
            <a:solidFill>
              <a:schemeClr val="bg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defRPr/>
              </a:pPr>
              <a:endParaRPr lang="zh-CN" altLang="en-US" smtClean="0"/>
            </a:p>
          </p:txBody>
        </p:sp>
        <p:sp>
          <p:nvSpPr>
            <p:cNvPr id="8" name="AutoShape 7"/>
            <p:cNvSpPr>
              <a:spLocks noChangeArrowheads="1"/>
            </p:cNvSpPr>
            <p:nvPr/>
          </p:nvSpPr>
          <p:spPr bwMode="auto">
            <a:xfrm>
              <a:off x="5196" y="3080"/>
              <a:ext cx="164" cy="201"/>
            </a:xfrm>
            <a:prstGeom prst="flowChartDelay">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defRPr/>
              </a:pPr>
              <a:endParaRPr lang="zh-CN" altLang="en-US" smtClean="0"/>
            </a:p>
          </p:txBody>
        </p:sp>
      </p:grpSp>
      <p:sp>
        <p:nvSpPr>
          <p:cNvPr id="8196" name="Rectangle 4"/>
          <p:cNvSpPr>
            <a:spLocks noGrp="1" noChangeArrowheads="1"/>
          </p:cNvSpPr>
          <p:nvPr>
            <p:ph type="subTitle" idx="1"/>
          </p:nvPr>
        </p:nvSpPr>
        <p:spPr>
          <a:xfrm>
            <a:off x="4673600" y="2927350"/>
            <a:ext cx="3657600" cy="1822450"/>
          </a:xfrm>
        </p:spPr>
        <p:txBody>
          <a:bodyPr anchor="b"/>
          <a:lstStyle>
            <a:lvl1pPr marL="0" indent="0">
              <a:buFont typeface="Wingdings" panose="05000000000000000000" pitchFamily="2" charset="2"/>
              <a:buNone/>
              <a:defRPr>
                <a:solidFill>
                  <a:schemeClr val="tx2"/>
                </a:solidFill>
              </a:defRPr>
            </a:lvl1pPr>
          </a:lstStyle>
          <a:p>
            <a:pPr lvl="0"/>
            <a:r>
              <a:rPr lang="zh-CN" altLang="en-US" noProof="0" smtClean="0"/>
              <a:t>单击此处编辑母版副标题样式</a:t>
            </a:r>
          </a:p>
        </p:txBody>
      </p:sp>
      <p:sp>
        <p:nvSpPr>
          <p:cNvPr id="8203" name="Rectangle 11"/>
          <p:cNvSpPr>
            <a:spLocks noGrp="1" noChangeArrowheads="1"/>
          </p:cNvSpPr>
          <p:nvPr>
            <p:ph type="ctrTitle" sz="quarter"/>
          </p:nvPr>
        </p:nvSpPr>
        <p:spPr>
          <a:xfrm>
            <a:off x="936625" y="1425575"/>
            <a:ext cx="7772400" cy="1143000"/>
          </a:xfrm>
        </p:spPr>
        <p:txBody>
          <a:bodyPr anchor="ctr"/>
          <a:lstStyle>
            <a:lvl1pPr algn="ctr">
              <a:defRPr>
                <a:solidFill>
                  <a:schemeClr val="tx1"/>
                </a:solidFill>
              </a:defRPr>
            </a:lvl1pPr>
          </a:lstStyle>
          <a:p>
            <a:pPr lvl="0"/>
            <a:r>
              <a:rPr lang="zh-CN" altLang="en-US" noProof="0" smtClean="0"/>
              <a:t>单击此处编辑母版标题样式</a:t>
            </a:r>
          </a:p>
        </p:txBody>
      </p:sp>
      <p:sp>
        <p:nvSpPr>
          <p:cNvPr id="9" name="Rectangle 8"/>
          <p:cNvSpPr>
            <a:spLocks noGrp="1" noChangeArrowheads="1"/>
          </p:cNvSpPr>
          <p:nvPr>
            <p:ph type="dt" sz="quarter" idx="10"/>
          </p:nvPr>
        </p:nvSpPr>
        <p:spPr>
          <a:xfrm>
            <a:off x="2667000" y="6553200"/>
            <a:ext cx="1905000" cy="304800"/>
          </a:xfrm>
        </p:spPr>
        <p:txBody>
          <a:bodyPr/>
          <a:lstStyle>
            <a:lvl1pPr>
              <a:defRPr>
                <a:solidFill>
                  <a:schemeClr val="bg1"/>
                </a:solidFill>
              </a:defRPr>
            </a:lvl1pPr>
          </a:lstStyle>
          <a:p>
            <a:pPr>
              <a:defRPr/>
            </a:pPr>
            <a:endParaRPr lang="en-US" altLang="zh-CN"/>
          </a:p>
        </p:txBody>
      </p:sp>
      <p:sp>
        <p:nvSpPr>
          <p:cNvPr id="10" name="Rectangle 9"/>
          <p:cNvSpPr>
            <a:spLocks noGrp="1" noChangeArrowheads="1"/>
          </p:cNvSpPr>
          <p:nvPr>
            <p:ph type="ftr" sz="quarter" idx="11"/>
          </p:nvPr>
        </p:nvSpPr>
        <p:spPr>
          <a:xfrm>
            <a:off x="5195888" y="6553200"/>
            <a:ext cx="3279775" cy="304800"/>
          </a:xfrm>
        </p:spPr>
        <p:txBody>
          <a:bodyPr/>
          <a:lstStyle>
            <a:lvl1pPr algn="r">
              <a:defRPr/>
            </a:lvl1pPr>
          </a:lstStyle>
          <a:p>
            <a:pPr>
              <a:defRPr/>
            </a:pPr>
            <a:endParaRPr lang="en-US" altLang="zh-CN"/>
          </a:p>
        </p:txBody>
      </p:sp>
      <p:sp>
        <p:nvSpPr>
          <p:cNvPr id="11" name="Rectangle 10"/>
          <p:cNvSpPr>
            <a:spLocks noGrp="1" noChangeArrowheads="1"/>
          </p:cNvSpPr>
          <p:nvPr>
            <p:ph type="sldNum" sz="quarter" idx="12"/>
          </p:nvPr>
        </p:nvSpPr>
        <p:spPr>
          <a:xfrm>
            <a:off x="9525" y="6359525"/>
            <a:ext cx="587375" cy="488950"/>
          </a:xfrm>
        </p:spPr>
        <p:txBody>
          <a:bodyPr anchorCtr="0"/>
          <a:lstStyle>
            <a:lvl1pPr>
              <a:defRPr/>
            </a:lvl1pPr>
          </a:lstStyle>
          <a:p>
            <a:pPr>
              <a:defRPr/>
            </a:pPr>
            <a:fld id="{674654C9-D2F2-4FC4-BBAE-D4375451FA4A}" type="slidenum">
              <a:rPr lang="zh-CN" altLang="en-US"/>
              <a:pPr>
                <a:defRPr/>
              </a:pPr>
              <a:t>‹#›</a:t>
            </a:fld>
            <a:endParaRPr lang="en-US" altLang="zh-CN"/>
          </a:p>
        </p:txBody>
      </p:sp>
    </p:spTree>
    <p:extLst>
      <p:ext uri="{BB962C8B-B14F-4D97-AF65-F5344CB8AC3E}">
        <p14:creationId xmlns:p14="http://schemas.microsoft.com/office/powerpoint/2010/main" xmlns="" val="273738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0"/>
          <p:cNvSpPr>
            <a:spLocks noGrp="1" noChangeArrowheads="1"/>
          </p:cNvSpPr>
          <p:nvPr>
            <p:ph type="sldNum" sz="quarter" idx="12"/>
          </p:nvPr>
        </p:nvSpPr>
        <p:spPr>
          <a:ln/>
        </p:spPr>
        <p:txBody>
          <a:bodyPr/>
          <a:lstStyle>
            <a:lvl1pPr>
              <a:defRPr/>
            </a:lvl1pPr>
          </a:lstStyle>
          <a:p>
            <a:pPr>
              <a:defRPr/>
            </a:pPr>
            <a:fld id="{7CB23F24-7890-480C-8E69-52E66341716E}" type="slidenum">
              <a:rPr lang="zh-CN" altLang="en-US"/>
              <a:pPr>
                <a:defRPr/>
              </a:pPr>
              <a:t>‹#›</a:t>
            </a:fld>
            <a:endParaRPr lang="en-US" altLang="zh-CN"/>
          </a:p>
        </p:txBody>
      </p:sp>
    </p:spTree>
    <p:extLst>
      <p:ext uri="{BB962C8B-B14F-4D97-AF65-F5344CB8AC3E}">
        <p14:creationId xmlns:p14="http://schemas.microsoft.com/office/powerpoint/2010/main" xmlns="" val="2873903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915150" y="762000"/>
            <a:ext cx="2000250" cy="53340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914400" y="762000"/>
            <a:ext cx="5848350" cy="53340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0"/>
          <p:cNvSpPr>
            <a:spLocks noGrp="1" noChangeArrowheads="1"/>
          </p:cNvSpPr>
          <p:nvPr>
            <p:ph type="sldNum" sz="quarter" idx="12"/>
          </p:nvPr>
        </p:nvSpPr>
        <p:spPr>
          <a:ln/>
        </p:spPr>
        <p:txBody>
          <a:bodyPr/>
          <a:lstStyle>
            <a:lvl1pPr>
              <a:defRPr/>
            </a:lvl1pPr>
          </a:lstStyle>
          <a:p>
            <a:pPr>
              <a:defRPr/>
            </a:pPr>
            <a:fld id="{2E8212A7-1B21-4268-8C24-83D54D3AFC29}" type="slidenum">
              <a:rPr lang="zh-CN" altLang="en-US"/>
              <a:pPr>
                <a:defRPr/>
              </a:pPr>
              <a:t>‹#›</a:t>
            </a:fld>
            <a:endParaRPr lang="en-US" altLang="zh-CN"/>
          </a:p>
        </p:txBody>
      </p:sp>
    </p:spTree>
    <p:extLst>
      <p:ext uri="{BB962C8B-B14F-4D97-AF65-F5344CB8AC3E}">
        <p14:creationId xmlns:p14="http://schemas.microsoft.com/office/powerpoint/2010/main" xmlns="" val="2385260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solidFill>
                  <a:schemeClr val="tx1"/>
                </a:solidFill>
                <a:latin typeface="黑体" panose="02010609060101010101" pitchFamily="49" charset="-122"/>
                <a:ea typeface="黑体" panose="02010609060101010101" pitchFamily="49" charset="-122"/>
              </a:defRPr>
            </a:lvl1p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lvl1pPr>
              <a:defRPr>
                <a:latin typeface="楷体" panose="02010609060101010101" pitchFamily="49" charset="-122"/>
                <a:ea typeface="楷体" panose="02010609060101010101" pitchFamily="49" charset="-122"/>
              </a:defRPr>
            </a:lvl1pPr>
            <a:lvl2pPr>
              <a:defRPr>
                <a:latin typeface="楷体" panose="02010609060101010101" pitchFamily="49" charset="-122"/>
                <a:ea typeface="楷体" panose="02010609060101010101" pitchFamily="49" charset="-122"/>
              </a:defRPr>
            </a:lvl2pPr>
            <a:lvl3pPr>
              <a:defRPr>
                <a:latin typeface="楷体" panose="02010609060101010101" pitchFamily="49" charset="-122"/>
                <a:ea typeface="楷体" panose="02010609060101010101" pitchFamily="49" charset="-122"/>
              </a:defRPr>
            </a:lvl3pPr>
            <a:lvl4pPr>
              <a:defRPr>
                <a:latin typeface="楷体" panose="02010609060101010101" pitchFamily="49" charset="-122"/>
                <a:ea typeface="楷体" panose="02010609060101010101" pitchFamily="49" charset="-122"/>
              </a:defRPr>
            </a:lvl4pPr>
            <a:lvl5pPr>
              <a:defRPr>
                <a:latin typeface="楷体" panose="02010609060101010101" pitchFamily="49" charset="-122"/>
                <a:ea typeface="楷体" panose="02010609060101010101" pitchFamily="49" charset="-122"/>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0"/>
          <p:cNvSpPr>
            <a:spLocks noGrp="1" noChangeArrowheads="1"/>
          </p:cNvSpPr>
          <p:nvPr>
            <p:ph type="sldNum" sz="quarter" idx="12"/>
          </p:nvPr>
        </p:nvSpPr>
        <p:spPr>
          <a:ln/>
        </p:spPr>
        <p:txBody>
          <a:bodyPr/>
          <a:lstStyle>
            <a:lvl1pPr>
              <a:defRPr/>
            </a:lvl1pPr>
          </a:lstStyle>
          <a:p>
            <a:pPr>
              <a:defRPr/>
            </a:pPr>
            <a:fld id="{313BFD8C-6813-46CC-9C09-7A05DBDE2DA6}" type="slidenum">
              <a:rPr lang="zh-CN" altLang="en-US"/>
              <a:pPr>
                <a:defRPr/>
              </a:pPr>
              <a:t>‹#›</a:t>
            </a:fld>
            <a:endParaRPr lang="en-US" altLang="zh-CN"/>
          </a:p>
        </p:txBody>
      </p:sp>
    </p:spTree>
    <p:extLst>
      <p:ext uri="{BB962C8B-B14F-4D97-AF65-F5344CB8AC3E}">
        <p14:creationId xmlns:p14="http://schemas.microsoft.com/office/powerpoint/2010/main" xmlns="" val="2246459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10"/>
          <p:cNvSpPr>
            <a:spLocks noGrp="1" noChangeArrowheads="1"/>
          </p:cNvSpPr>
          <p:nvPr>
            <p:ph type="sldNum" sz="quarter" idx="12"/>
          </p:nvPr>
        </p:nvSpPr>
        <p:spPr>
          <a:ln/>
        </p:spPr>
        <p:txBody>
          <a:bodyPr/>
          <a:lstStyle>
            <a:lvl1pPr>
              <a:defRPr/>
            </a:lvl1pPr>
          </a:lstStyle>
          <a:p>
            <a:pPr>
              <a:defRPr/>
            </a:pPr>
            <a:fld id="{BFB7C7A6-B1F0-4360-A64C-DC179560D03D}" type="slidenum">
              <a:rPr lang="zh-CN" altLang="en-US"/>
              <a:pPr>
                <a:defRPr/>
              </a:pPr>
              <a:t>‹#›</a:t>
            </a:fld>
            <a:endParaRPr lang="en-US" altLang="zh-CN"/>
          </a:p>
        </p:txBody>
      </p:sp>
    </p:spTree>
    <p:extLst>
      <p:ext uri="{BB962C8B-B14F-4D97-AF65-F5344CB8AC3E}">
        <p14:creationId xmlns:p14="http://schemas.microsoft.com/office/powerpoint/2010/main" xmlns="" val="2420107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914400" y="2362200"/>
            <a:ext cx="3924300" cy="3733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991100" y="2362200"/>
            <a:ext cx="3924300" cy="3733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0"/>
          <p:cNvSpPr>
            <a:spLocks noGrp="1" noChangeArrowheads="1"/>
          </p:cNvSpPr>
          <p:nvPr>
            <p:ph type="sldNum" sz="quarter" idx="12"/>
          </p:nvPr>
        </p:nvSpPr>
        <p:spPr>
          <a:ln/>
        </p:spPr>
        <p:txBody>
          <a:bodyPr/>
          <a:lstStyle>
            <a:lvl1pPr>
              <a:defRPr/>
            </a:lvl1pPr>
          </a:lstStyle>
          <a:p>
            <a:pPr>
              <a:defRPr/>
            </a:pPr>
            <a:fld id="{BFA78A5E-607D-4CA1-B69A-E6BEEE6F9362}" type="slidenum">
              <a:rPr lang="zh-CN" altLang="en-US"/>
              <a:pPr>
                <a:defRPr/>
              </a:pPr>
              <a:t>‹#›</a:t>
            </a:fld>
            <a:endParaRPr lang="en-US" altLang="zh-CN"/>
          </a:p>
        </p:txBody>
      </p:sp>
    </p:spTree>
    <p:extLst>
      <p:ext uri="{BB962C8B-B14F-4D97-AF65-F5344CB8AC3E}">
        <p14:creationId xmlns:p14="http://schemas.microsoft.com/office/powerpoint/2010/main" xmlns="" val="148111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10"/>
          <p:cNvSpPr>
            <a:spLocks noGrp="1" noChangeArrowheads="1"/>
          </p:cNvSpPr>
          <p:nvPr>
            <p:ph type="sldNum" sz="quarter" idx="12"/>
          </p:nvPr>
        </p:nvSpPr>
        <p:spPr>
          <a:ln/>
        </p:spPr>
        <p:txBody>
          <a:bodyPr/>
          <a:lstStyle>
            <a:lvl1pPr>
              <a:defRPr/>
            </a:lvl1pPr>
          </a:lstStyle>
          <a:p>
            <a:pPr>
              <a:defRPr/>
            </a:pPr>
            <a:fld id="{CBEC1648-2B5F-42FE-9DD1-517EF313F010}" type="slidenum">
              <a:rPr lang="zh-CN" altLang="en-US"/>
              <a:pPr>
                <a:defRPr/>
              </a:pPr>
              <a:t>‹#›</a:t>
            </a:fld>
            <a:endParaRPr lang="en-US" altLang="zh-CN"/>
          </a:p>
        </p:txBody>
      </p:sp>
    </p:spTree>
    <p:extLst>
      <p:ext uri="{BB962C8B-B14F-4D97-AF65-F5344CB8AC3E}">
        <p14:creationId xmlns:p14="http://schemas.microsoft.com/office/powerpoint/2010/main" xmlns="" val="643053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10"/>
          <p:cNvSpPr>
            <a:spLocks noGrp="1" noChangeArrowheads="1"/>
          </p:cNvSpPr>
          <p:nvPr>
            <p:ph type="sldNum" sz="quarter" idx="12"/>
          </p:nvPr>
        </p:nvSpPr>
        <p:spPr>
          <a:ln/>
        </p:spPr>
        <p:txBody>
          <a:bodyPr/>
          <a:lstStyle>
            <a:lvl1pPr>
              <a:defRPr/>
            </a:lvl1pPr>
          </a:lstStyle>
          <a:p>
            <a:pPr>
              <a:defRPr/>
            </a:pPr>
            <a:fld id="{01C5CCE1-684D-4F7F-9406-EB07EE25C75E}" type="slidenum">
              <a:rPr lang="zh-CN" altLang="en-US"/>
              <a:pPr>
                <a:defRPr/>
              </a:pPr>
              <a:t>‹#›</a:t>
            </a:fld>
            <a:endParaRPr lang="en-US" altLang="zh-CN"/>
          </a:p>
        </p:txBody>
      </p:sp>
    </p:spTree>
    <p:extLst>
      <p:ext uri="{BB962C8B-B14F-4D97-AF65-F5344CB8AC3E}">
        <p14:creationId xmlns:p14="http://schemas.microsoft.com/office/powerpoint/2010/main" xmlns="" val="97155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10"/>
          <p:cNvSpPr>
            <a:spLocks noGrp="1" noChangeArrowheads="1"/>
          </p:cNvSpPr>
          <p:nvPr>
            <p:ph type="sldNum" sz="quarter" idx="12"/>
          </p:nvPr>
        </p:nvSpPr>
        <p:spPr>
          <a:ln/>
        </p:spPr>
        <p:txBody>
          <a:bodyPr/>
          <a:lstStyle>
            <a:lvl1pPr>
              <a:defRPr/>
            </a:lvl1pPr>
          </a:lstStyle>
          <a:p>
            <a:pPr>
              <a:defRPr/>
            </a:pPr>
            <a:fld id="{47FC5D81-564A-41EF-AE83-9C79AD4C650D}" type="slidenum">
              <a:rPr lang="zh-CN" altLang="en-US"/>
              <a:pPr>
                <a:defRPr/>
              </a:pPr>
              <a:t>‹#›</a:t>
            </a:fld>
            <a:endParaRPr lang="en-US" altLang="zh-CN"/>
          </a:p>
        </p:txBody>
      </p:sp>
    </p:spTree>
    <p:extLst>
      <p:ext uri="{BB962C8B-B14F-4D97-AF65-F5344CB8AC3E}">
        <p14:creationId xmlns:p14="http://schemas.microsoft.com/office/powerpoint/2010/main" xmlns="" val="169539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0"/>
          <p:cNvSpPr>
            <a:spLocks noGrp="1" noChangeArrowheads="1"/>
          </p:cNvSpPr>
          <p:nvPr>
            <p:ph type="sldNum" sz="quarter" idx="12"/>
          </p:nvPr>
        </p:nvSpPr>
        <p:spPr>
          <a:ln/>
        </p:spPr>
        <p:txBody>
          <a:bodyPr/>
          <a:lstStyle>
            <a:lvl1pPr>
              <a:defRPr/>
            </a:lvl1pPr>
          </a:lstStyle>
          <a:p>
            <a:pPr>
              <a:defRPr/>
            </a:pPr>
            <a:fld id="{223BC4C4-83EB-4B3A-AC89-A6A6183EABB4}" type="slidenum">
              <a:rPr lang="zh-CN" altLang="en-US"/>
              <a:pPr>
                <a:defRPr/>
              </a:pPr>
              <a:t>‹#›</a:t>
            </a:fld>
            <a:endParaRPr lang="en-US" altLang="zh-CN"/>
          </a:p>
        </p:txBody>
      </p:sp>
    </p:spTree>
    <p:extLst>
      <p:ext uri="{BB962C8B-B14F-4D97-AF65-F5344CB8AC3E}">
        <p14:creationId xmlns:p14="http://schemas.microsoft.com/office/powerpoint/2010/main" xmlns="" val="1012309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Rectangle 8"/>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10"/>
          <p:cNvSpPr>
            <a:spLocks noGrp="1" noChangeArrowheads="1"/>
          </p:cNvSpPr>
          <p:nvPr>
            <p:ph type="sldNum" sz="quarter" idx="12"/>
          </p:nvPr>
        </p:nvSpPr>
        <p:spPr>
          <a:ln/>
        </p:spPr>
        <p:txBody>
          <a:bodyPr/>
          <a:lstStyle>
            <a:lvl1pPr>
              <a:defRPr/>
            </a:lvl1pPr>
          </a:lstStyle>
          <a:p>
            <a:pPr>
              <a:defRPr/>
            </a:pPr>
            <a:fld id="{2B256C10-085C-4B95-90AC-0C1AE3D17103}" type="slidenum">
              <a:rPr lang="zh-CN" altLang="en-US"/>
              <a:pPr>
                <a:defRPr/>
              </a:pPr>
              <a:t>‹#›</a:t>
            </a:fld>
            <a:endParaRPr lang="en-US" altLang="zh-CN"/>
          </a:p>
        </p:txBody>
      </p:sp>
    </p:spTree>
    <p:extLst>
      <p:ext uri="{BB962C8B-B14F-4D97-AF65-F5344CB8AC3E}">
        <p14:creationId xmlns:p14="http://schemas.microsoft.com/office/powerpoint/2010/main" xmlns="" val="149751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3200400" cy="6858000"/>
            <a:chOff x="0" y="0"/>
            <a:chExt cx="2016" cy="4320"/>
          </a:xfrm>
        </p:grpSpPr>
        <p:sp>
          <p:nvSpPr>
            <p:cNvPr id="1036" name="Rectangle 3"/>
            <p:cNvSpPr>
              <a:spLocks noChangeArrowheads="1"/>
            </p:cNvSpPr>
            <p:nvPr/>
          </p:nvSpPr>
          <p:spPr bwMode="auto">
            <a:xfrm>
              <a:off x="0" y="0"/>
              <a:ext cx="480" cy="4320"/>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defRPr/>
              </a:pPr>
              <a:endParaRPr lang="zh-CN" altLang="en-US" smtClean="0"/>
            </a:p>
          </p:txBody>
        </p:sp>
        <p:sp>
          <p:nvSpPr>
            <p:cNvPr id="1037" name="Rectangle 4"/>
            <p:cNvSpPr>
              <a:spLocks noChangeArrowheads="1"/>
            </p:cNvSpPr>
            <p:nvPr/>
          </p:nvSpPr>
          <p:spPr bwMode="auto">
            <a:xfrm>
              <a:off x="432" y="0"/>
              <a:ext cx="1584" cy="672"/>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defRPr/>
              </a:pPr>
              <a:endParaRPr lang="zh-CN" altLang="en-US" smtClean="0"/>
            </a:p>
          </p:txBody>
        </p:sp>
      </p:grpSp>
      <p:sp>
        <p:nvSpPr>
          <p:cNvPr id="1027" name="AutoShape 5"/>
          <p:cNvSpPr>
            <a:spLocks noChangeArrowheads="1"/>
          </p:cNvSpPr>
          <p:nvPr/>
        </p:nvSpPr>
        <p:spPr bwMode="auto">
          <a:xfrm>
            <a:off x="762000" y="762000"/>
            <a:ext cx="5105400" cy="609600"/>
          </a:xfrm>
          <a:prstGeom prst="roundRect">
            <a:avLst>
              <a:gd name="adj" fmla="val 50000"/>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algn="ctr" eaLnBrk="1" hangingPunct="1">
              <a:defRPr/>
            </a:pPr>
            <a:endParaRPr lang="zh-CN" altLang="en-US" smtClean="0"/>
          </a:p>
        </p:txBody>
      </p:sp>
      <p:sp>
        <p:nvSpPr>
          <p:cNvPr id="1028" name="Rectangle 6"/>
          <p:cNvSpPr>
            <a:spLocks noGrp="1" noChangeArrowheads="1"/>
          </p:cNvSpPr>
          <p:nvPr>
            <p:ph type="title"/>
          </p:nvPr>
        </p:nvSpPr>
        <p:spPr bwMode="auto">
          <a:xfrm>
            <a:off x="914400" y="762000"/>
            <a:ext cx="80010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zh-CN" altLang="en-US" smtClean="0"/>
              <a:t>单击此处编辑母版标题样式</a:t>
            </a:r>
          </a:p>
        </p:txBody>
      </p:sp>
      <p:sp>
        <p:nvSpPr>
          <p:cNvPr id="1029" name="Rectangle 7"/>
          <p:cNvSpPr>
            <a:spLocks noGrp="1" noChangeArrowheads="1"/>
          </p:cNvSpPr>
          <p:nvPr>
            <p:ph type="body" idx="1"/>
          </p:nvPr>
        </p:nvSpPr>
        <p:spPr bwMode="auto">
          <a:xfrm>
            <a:off x="914400" y="2362200"/>
            <a:ext cx="8001000" cy="3733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7176" name="Rectangle 8"/>
          <p:cNvSpPr>
            <a:spLocks noGrp="1" noChangeArrowheads="1"/>
          </p:cNvSpPr>
          <p:nvPr>
            <p:ph type="dt" sz="half" idx="2"/>
          </p:nvPr>
        </p:nvSpPr>
        <p:spPr bwMode="auto">
          <a:xfrm>
            <a:off x="7010400" y="6553200"/>
            <a:ext cx="19050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r" eaLnBrk="1" hangingPunct="1">
              <a:defRPr kumimoji="0" sz="1400">
                <a:latin typeface="+mn-lt"/>
              </a:defRPr>
            </a:lvl1pPr>
          </a:lstStyle>
          <a:p>
            <a:pPr>
              <a:defRPr/>
            </a:pPr>
            <a:endParaRPr lang="en-US" altLang="zh-CN"/>
          </a:p>
        </p:txBody>
      </p:sp>
      <p:sp>
        <p:nvSpPr>
          <p:cNvPr id="7177" name="Rectangle 9"/>
          <p:cNvSpPr>
            <a:spLocks noGrp="1" noChangeArrowheads="1"/>
          </p:cNvSpPr>
          <p:nvPr>
            <p:ph type="ftr" sz="quarter" idx="3"/>
          </p:nvPr>
        </p:nvSpPr>
        <p:spPr bwMode="auto">
          <a:xfrm>
            <a:off x="2936875" y="6529388"/>
            <a:ext cx="28956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lvl1pPr algn="ctr" eaLnBrk="1" hangingPunct="1">
              <a:defRPr kumimoji="0" sz="1400">
                <a:latin typeface="+mn-lt"/>
              </a:defRPr>
            </a:lvl1pPr>
          </a:lstStyle>
          <a:p>
            <a:pPr>
              <a:defRPr/>
            </a:pPr>
            <a:endParaRPr lang="en-US" altLang="zh-CN"/>
          </a:p>
        </p:txBody>
      </p:sp>
      <p:sp>
        <p:nvSpPr>
          <p:cNvPr id="7178" name="Rectangle 10"/>
          <p:cNvSpPr>
            <a:spLocks noGrp="1" noChangeArrowheads="1"/>
          </p:cNvSpPr>
          <p:nvPr>
            <p:ph type="sldNum" sz="quarter" idx="4"/>
          </p:nvPr>
        </p:nvSpPr>
        <p:spPr bwMode="auto">
          <a:xfrm>
            <a:off x="84138" y="6343650"/>
            <a:ext cx="587375" cy="488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spAutoFit/>
          </a:bodyPr>
          <a:lstStyle>
            <a:lvl1pPr eaLnBrk="1" hangingPunct="1">
              <a:defRPr kumimoji="0" sz="2600" b="1">
                <a:solidFill>
                  <a:schemeClr val="bg1"/>
                </a:solidFill>
                <a:latin typeface="Arial" panose="020B0604020202020204" pitchFamily="34" charset="0"/>
              </a:defRPr>
            </a:lvl1pPr>
          </a:lstStyle>
          <a:p>
            <a:pPr>
              <a:defRPr/>
            </a:pPr>
            <a:fld id="{75DECD53-1B93-49BB-9BC7-588CD845CA53}" type="slidenum">
              <a:rPr lang="zh-CN" altLang="en-US"/>
              <a:pPr>
                <a:defRPr/>
              </a:pPr>
              <a:t>‹#›</a:t>
            </a:fld>
            <a:endParaRPr lang="en-US" altLang="zh-CN"/>
          </a:p>
        </p:txBody>
      </p:sp>
      <p:grpSp>
        <p:nvGrpSpPr>
          <p:cNvPr id="1033" name="Group 11"/>
          <p:cNvGrpSpPr>
            <a:grpSpLocks/>
          </p:cNvGrpSpPr>
          <p:nvPr/>
        </p:nvGrpSpPr>
        <p:grpSpPr bwMode="auto">
          <a:xfrm>
            <a:off x="228600" y="1981200"/>
            <a:ext cx="7391400" cy="319088"/>
            <a:chOff x="144" y="1248"/>
            <a:chExt cx="4656" cy="201"/>
          </a:xfrm>
        </p:grpSpPr>
        <p:sp>
          <p:nvSpPr>
            <p:cNvPr id="1034" name="AutoShape 12"/>
            <p:cNvSpPr>
              <a:spLocks noChangeArrowheads="1"/>
            </p:cNvSpPr>
            <p:nvPr/>
          </p:nvSpPr>
          <p:spPr bwMode="auto">
            <a:xfrm>
              <a:off x="384" y="1248"/>
              <a:ext cx="4416" cy="200"/>
            </a:xfrm>
            <a:prstGeom prst="roundRect">
              <a:avLst>
                <a:gd name="adj" fmla="val 0"/>
              </a:avLst>
            </a:prstGeom>
            <a:solidFill>
              <a:schemeClr val="bg2"/>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defRPr/>
              </a:pPr>
              <a:endParaRPr lang="zh-CN" altLang="en-US" smtClean="0"/>
            </a:p>
          </p:txBody>
        </p:sp>
        <p:sp>
          <p:nvSpPr>
            <p:cNvPr id="1035" name="AutoShape 13"/>
            <p:cNvSpPr>
              <a:spLocks noChangeArrowheads="1"/>
            </p:cNvSpPr>
            <p:nvPr/>
          </p:nvSpPr>
          <p:spPr bwMode="auto">
            <a:xfrm flipH="1">
              <a:off x="144" y="1248"/>
              <a:ext cx="248" cy="201"/>
            </a:xfrm>
            <a:prstGeom prst="flowChartDelay">
              <a:avLst/>
            </a:prstGeom>
            <a:solidFill>
              <a:schemeClr val="bg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kumimoji="1" sz="2400">
                  <a:solidFill>
                    <a:schemeClr val="tx1"/>
                  </a:solidFill>
                  <a:latin typeface="Times New Roman" panose="02020603050405020304" pitchFamily="18" charset="0"/>
                  <a:ea typeface="宋体" panose="02010600030101010101" pitchFamily="2" charset="-122"/>
                </a:defRPr>
              </a:lvl1pPr>
              <a:lvl2pPr marL="742950" indent="-285750">
                <a:defRPr kumimoji="1" sz="2400">
                  <a:solidFill>
                    <a:schemeClr val="tx1"/>
                  </a:solidFill>
                  <a:latin typeface="Times New Roman" panose="02020603050405020304" pitchFamily="18" charset="0"/>
                  <a:ea typeface="宋体" panose="02010600030101010101" pitchFamily="2" charset="-122"/>
                </a:defRPr>
              </a:lvl2pPr>
              <a:lvl3pPr marL="1143000" indent="-228600">
                <a:defRPr kumimoji="1" sz="2400">
                  <a:solidFill>
                    <a:schemeClr val="tx1"/>
                  </a:solidFill>
                  <a:latin typeface="Times New Roman" panose="02020603050405020304" pitchFamily="18" charset="0"/>
                  <a:ea typeface="宋体" panose="02010600030101010101" pitchFamily="2" charset="-122"/>
                </a:defRPr>
              </a:lvl3pPr>
              <a:lvl4pPr marL="1600200" indent="-228600">
                <a:defRPr kumimoji="1" sz="2400">
                  <a:solidFill>
                    <a:schemeClr val="tx1"/>
                  </a:solidFill>
                  <a:latin typeface="Times New Roman" panose="02020603050405020304" pitchFamily="18" charset="0"/>
                  <a:ea typeface="宋体" panose="02010600030101010101" pitchFamily="2" charset="-122"/>
                </a:defRPr>
              </a:lvl4pPr>
              <a:lvl5pPr marL="2057400" indent="-228600">
                <a:defRPr kumimoji="1" sz="24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宋体" panose="02010600030101010101" pitchFamily="2" charset="-122"/>
                </a:defRPr>
              </a:lvl9pPr>
            </a:lstStyle>
            <a:p>
              <a:pPr eaLnBrk="1" hangingPunct="1">
                <a:defRPr/>
              </a:pPr>
              <a:endParaRPr lang="zh-CN" altLang="en-US" smtClean="0"/>
            </a:p>
          </p:txBody>
        </p:sp>
      </p:grpSp>
    </p:spTree>
  </p:cSld>
  <p:clrMap bg1="dk1" tx1="lt1" bg2="dk2" tx2="lt2" accent1="accent1" accent2="accent2" accent3="accent3" accent4="accent4" accent5="accent5" accent6="accent6" hlink="hlink" folHlink="folHlink"/>
  <p:sldLayoutIdLst>
    <p:sldLayoutId id="2147483770"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rtl="0" eaLnBrk="0" fontAlgn="base" hangingPunct="0">
        <a:lnSpc>
          <a:spcPct val="90000"/>
        </a:lnSpc>
        <a:spcBef>
          <a:spcPct val="0"/>
        </a:spcBef>
        <a:spcAft>
          <a:spcPct val="0"/>
        </a:spcAft>
        <a:defRPr kumimoji="1" sz="3600" b="1" kern="1200">
          <a:solidFill>
            <a:schemeClr val="tx2"/>
          </a:solidFill>
          <a:latin typeface="+mj-lt"/>
          <a:ea typeface="+mj-ea"/>
          <a:cs typeface="+mj-cs"/>
        </a:defRPr>
      </a:lvl1pPr>
      <a:lvl2pPr algn="l" rtl="0" eaLnBrk="0" fontAlgn="base" hangingPunct="0">
        <a:lnSpc>
          <a:spcPct val="90000"/>
        </a:lnSpc>
        <a:spcBef>
          <a:spcPct val="0"/>
        </a:spcBef>
        <a:spcAft>
          <a:spcPct val="0"/>
        </a:spcAft>
        <a:defRPr kumimoji="1" sz="3600" b="1">
          <a:solidFill>
            <a:schemeClr val="tx2"/>
          </a:solidFill>
          <a:latin typeface="Arial" panose="020B0604020202020204" pitchFamily="34" charset="0"/>
          <a:ea typeface="宋体" panose="02010600030101010101" pitchFamily="2" charset="-122"/>
        </a:defRPr>
      </a:lvl2pPr>
      <a:lvl3pPr algn="l" rtl="0" eaLnBrk="0" fontAlgn="base" hangingPunct="0">
        <a:lnSpc>
          <a:spcPct val="90000"/>
        </a:lnSpc>
        <a:spcBef>
          <a:spcPct val="0"/>
        </a:spcBef>
        <a:spcAft>
          <a:spcPct val="0"/>
        </a:spcAft>
        <a:defRPr kumimoji="1" sz="3600" b="1">
          <a:solidFill>
            <a:schemeClr val="tx2"/>
          </a:solidFill>
          <a:latin typeface="Arial" panose="020B0604020202020204" pitchFamily="34" charset="0"/>
          <a:ea typeface="宋体" panose="02010600030101010101" pitchFamily="2" charset="-122"/>
        </a:defRPr>
      </a:lvl3pPr>
      <a:lvl4pPr algn="l" rtl="0" eaLnBrk="0" fontAlgn="base" hangingPunct="0">
        <a:lnSpc>
          <a:spcPct val="90000"/>
        </a:lnSpc>
        <a:spcBef>
          <a:spcPct val="0"/>
        </a:spcBef>
        <a:spcAft>
          <a:spcPct val="0"/>
        </a:spcAft>
        <a:defRPr kumimoji="1" sz="3600" b="1">
          <a:solidFill>
            <a:schemeClr val="tx2"/>
          </a:solidFill>
          <a:latin typeface="Arial" panose="020B0604020202020204" pitchFamily="34" charset="0"/>
          <a:ea typeface="宋体" panose="02010600030101010101" pitchFamily="2" charset="-122"/>
        </a:defRPr>
      </a:lvl4pPr>
      <a:lvl5pPr algn="l" rtl="0" eaLnBrk="0" fontAlgn="base" hangingPunct="0">
        <a:lnSpc>
          <a:spcPct val="90000"/>
        </a:lnSpc>
        <a:spcBef>
          <a:spcPct val="0"/>
        </a:spcBef>
        <a:spcAft>
          <a:spcPct val="0"/>
        </a:spcAft>
        <a:defRPr kumimoji="1" sz="3600" b="1">
          <a:solidFill>
            <a:schemeClr val="tx2"/>
          </a:solidFill>
          <a:latin typeface="Arial" panose="020B0604020202020204" pitchFamily="34" charset="0"/>
          <a:ea typeface="宋体" panose="02010600030101010101" pitchFamily="2" charset="-122"/>
        </a:defRPr>
      </a:lvl5pPr>
      <a:lvl6pPr marL="457200" algn="l" rtl="0" fontAlgn="base">
        <a:lnSpc>
          <a:spcPct val="90000"/>
        </a:lnSpc>
        <a:spcBef>
          <a:spcPct val="0"/>
        </a:spcBef>
        <a:spcAft>
          <a:spcPct val="0"/>
        </a:spcAft>
        <a:defRPr kumimoji="1" sz="3600" b="1">
          <a:solidFill>
            <a:schemeClr val="tx2"/>
          </a:solidFill>
          <a:latin typeface="Arial" panose="020B0604020202020204" pitchFamily="34" charset="0"/>
          <a:ea typeface="宋体" panose="02010600030101010101" pitchFamily="2" charset="-122"/>
        </a:defRPr>
      </a:lvl6pPr>
      <a:lvl7pPr marL="914400" algn="l" rtl="0" fontAlgn="base">
        <a:lnSpc>
          <a:spcPct val="90000"/>
        </a:lnSpc>
        <a:spcBef>
          <a:spcPct val="0"/>
        </a:spcBef>
        <a:spcAft>
          <a:spcPct val="0"/>
        </a:spcAft>
        <a:defRPr kumimoji="1" sz="3600" b="1">
          <a:solidFill>
            <a:schemeClr val="tx2"/>
          </a:solidFill>
          <a:latin typeface="Arial" panose="020B0604020202020204" pitchFamily="34" charset="0"/>
          <a:ea typeface="宋体" panose="02010600030101010101" pitchFamily="2" charset="-122"/>
        </a:defRPr>
      </a:lvl7pPr>
      <a:lvl8pPr marL="1371600" algn="l" rtl="0" fontAlgn="base">
        <a:lnSpc>
          <a:spcPct val="90000"/>
        </a:lnSpc>
        <a:spcBef>
          <a:spcPct val="0"/>
        </a:spcBef>
        <a:spcAft>
          <a:spcPct val="0"/>
        </a:spcAft>
        <a:defRPr kumimoji="1" sz="3600" b="1">
          <a:solidFill>
            <a:schemeClr val="tx2"/>
          </a:solidFill>
          <a:latin typeface="Arial" panose="020B0604020202020204" pitchFamily="34" charset="0"/>
          <a:ea typeface="宋体" panose="02010600030101010101" pitchFamily="2" charset="-122"/>
        </a:defRPr>
      </a:lvl8pPr>
      <a:lvl9pPr marL="1828800" algn="l" rtl="0" fontAlgn="base">
        <a:lnSpc>
          <a:spcPct val="90000"/>
        </a:lnSpc>
        <a:spcBef>
          <a:spcPct val="0"/>
        </a:spcBef>
        <a:spcAft>
          <a:spcPct val="0"/>
        </a:spcAft>
        <a:defRPr kumimoji="1" sz="3600" b="1">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kumimoji="1"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kumimoji="1"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kumimoji="1"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SzPct val="80000"/>
        <a:buChar char="–"/>
        <a:defRPr kumimoji="1"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NUL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827088" y="1700213"/>
            <a:ext cx="7772400" cy="608012"/>
          </a:xfrm>
        </p:spPr>
        <p:txBody>
          <a:bodyPr/>
          <a:lstStyle/>
          <a:p>
            <a:pPr eaLnBrk="1" hangingPunct="1"/>
            <a:r>
              <a:rPr lang="en-US" altLang="zh-CN" dirty="0" smtClean="0"/>
              <a:t>Ebola virus disease</a:t>
            </a:r>
            <a:r>
              <a:rPr lang="zh-CN" altLang="en-US" dirty="0" smtClean="0"/>
              <a:t>（</a:t>
            </a:r>
            <a:r>
              <a:rPr lang="en-US" altLang="zh-CN" dirty="0" smtClean="0"/>
              <a:t>EVD</a:t>
            </a:r>
            <a:r>
              <a:rPr lang="zh-CN" altLang="en-US" dirty="0" smtClean="0"/>
              <a:t>）</a:t>
            </a:r>
            <a:r>
              <a:rPr lang="en-US" altLang="zh-CN" dirty="0" smtClean="0"/>
              <a:t/>
            </a:r>
            <a:br>
              <a:rPr lang="en-US" altLang="zh-CN" dirty="0" smtClean="0"/>
            </a:br>
            <a:r>
              <a:rPr lang="zh-CN" altLang="en-US" dirty="0">
                <a:latin typeface="华文新魏" panose="02010800040101010101" pitchFamily="2" charset="-122"/>
                <a:ea typeface="华文新魏" panose="02010800040101010101" pitchFamily="2" charset="-122"/>
              </a:rPr>
              <a:t>埃博拉出血热诊疗</a:t>
            </a:r>
            <a:r>
              <a:rPr lang="zh-CN" altLang="en-US" dirty="0" smtClean="0">
                <a:latin typeface="华文新魏" panose="02010800040101010101" pitchFamily="2" charset="-122"/>
                <a:ea typeface="华文新魏" panose="02010800040101010101" pitchFamily="2" charset="-122"/>
              </a:rPr>
              <a:t>方案</a:t>
            </a:r>
            <a:r>
              <a:rPr lang="en-US" altLang="zh-CN" dirty="0" smtClean="0">
                <a:latin typeface="华文新魏" panose="02010800040101010101" pitchFamily="2" charset="-122"/>
                <a:ea typeface="华文新魏" panose="02010800040101010101" pitchFamily="2" charset="-122"/>
              </a:rPr>
              <a:t/>
            </a:r>
            <a:br>
              <a:rPr lang="en-US" altLang="zh-CN" dirty="0" smtClean="0">
                <a:latin typeface="华文新魏" panose="02010800040101010101" pitchFamily="2" charset="-122"/>
                <a:ea typeface="华文新魏" panose="02010800040101010101" pitchFamily="2" charset="-122"/>
              </a:rPr>
            </a:br>
            <a:r>
              <a:rPr lang="zh-CN" altLang="en-US" dirty="0" smtClean="0">
                <a:latin typeface="华文新魏" panose="02010800040101010101" pitchFamily="2" charset="-122"/>
                <a:ea typeface="华文新魏" panose="02010800040101010101" pitchFamily="2" charset="-122"/>
              </a:rPr>
              <a:t>（</a:t>
            </a:r>
            <a:r>
              <a:rPr lang="en-US" altLang="zh-CN" dirty="0">
                <a:latin typeface="华文新魏" panose="02010800040101010101" pitchFamily="2" charset="-122"/>
                <a:ea typeface="华文新魏" panose="02010800040101010101" pitchFamily="2" charset="-122"/>
              </a:rPr>
              <a:t>2014</a:t>
            </a:r>
            <a:r>
              <a:rPr lang="zh-CN" altLang="en-US" dirty="0">
                <a:latin typeface="华文新魏" panose="02010800040101010101" pitchFamily="2" charset="-122"/>
                <a:ea typeface="华文新魏" panose="02010800040101010101" pitchFamily="2" charset="-122"/>
              </a:rPr>
              <a:t>年第一版）</a:t>
            </a:r>
            <a:r>
              <a:rPr lang="zh-CN" altLang="en-US" dirty="0" smtClean="0">
                <a:latin typeface="华文新魏" panose="02010800040101010101" pitchFamily="2" charset="-122"/>
                <a:ea typeface="华文新魏" panose="02010800040101010101" pitchFamily="2" charset="-122"/>
              </a:rPr>
              <a:t>解读</a:t>
            </a:r>
            <a:endParaRPr lang="zh-CN" altLang="en-US" dirty="0" smtClean="0"/>
          </a:p>
        </p:txBody>
      </p:sp>
      <p:sp>
        <p:nvSpPr>
          <p:cNvPr id="4099" name="Rectangle 3"/>
          <p:cNvSpPr>
            <a:spLocks noGrp="1" noChangeArrowheads="1"/>
          </p:cNvSpPr>
          <p:nvPr>
            <p:ph type="subTitle" idx="1"/>
          </p:nvPr>
        </p:nvSpPr>
        <p:spPr>
          <a:xfrm>
            <a:off x="3681413" y="4293096"/>
            <a:ext cx="5462587" cy="635000"/>
          </a:xfrm>
        </p:spPr>
        <p:txBody>
          <a:bodyPr/>
          <a:lstStyle/>
          <a:p>
            <a:pPr algn="ctr" eaLnBrk="1" hangingPunct="1"/>
            <a:r>
              <a:rPr lang="zh-CN" altLang="en-US" dirty="0" smtClean="0">
                <a:solidFill>
                  <a:schemeClr val="tx1"/>
                </a:solidFill>
                <a:latin typeface="楷体" panose="02010609060101010101" pitchFamily="49" charset="-122"/>
                <a:ea typeface="楷体" panose="02010609060101010101" pitchFamily="49" charset="-122"/>
              </a:rPr>
              <a:t>北京地坛医院感染中心</a:t>
            </a:r>
          </a:p>
          <a:p>
            <a:pPr algn="ctr" eaLnBrk="1" hangingPunct="1"/>
            <a:r>
              <a:rPr lang="zh-CN" altLang="en-US" dirty="0" smtClean="0">
                <a:solidFill>
                  <a:schemeClr val="tx1"/>
                </a:solidFill>
                <a:latin typeface="楷体" panose="02010609060101010101" pitchFamily="49" charset="-122"/>
                <a:ea typeface="楷体" panose="02010609060101010101" pitchFamily="49" charset="-122"/>
              </a:rPr>
              <a:t>蒋荣猛</a:t>
            </a:r>
            <a:endParaRPr lang="en-US" altLang="zh-CN" dirty="0" smtClean="0">
              <a:solidFill>
                <a:schemeClr val="tx1"/>
              </a:solidFill>
              <a:latin typeface="楷体" panose="02010609060101010101" pitchFamily="49" charset="-122"/>
              <a:ea typeface="楷体" panose="02010609060101010101" pitchFamily="49" charset="-122"/>
            </a:endParaRPr>
          </a:p>
          <a:p>
            <a:pPr algn="ctr" eaLnBrk="1" hangingPunct="1"/>
            <a:r>
              <a:rPr lang="en-US" altLang="zh-CN" dirty="0" smtClean="0">
                <a:solidFill>
                  <a:schemeClr val="tx1"/>
                </a:solidFill>
                <a:latin typeface="楷体" panose="02010609060101010101" pitchFamily="49" charset="-122"/>
                <a:ea typeface="楷体" panose="02010609060101010101" pitchFamily="49" charset="-122"/>
              </a:rPr>
              <a:t>Email</a:t>
            </a:r>
            <a:r>
              <a:rPr lang="zh-CN" altLang="en-US" dirty="0" smtClean="0">
                <a:solidFill>
                  <a:schemeClr val="tx1"/>
                </a:solidFill>
                <a:latin typeface="楷体" panose="02010609060101010101" pitchFamily="49" charset="-122"/>
                <a:ea typeface="楷体" panose="02010609060101010101" pitchFamily="49" charset="-122"/>
              </a:rPr>
              <a:t>：</a:t>
            </a:r>
            <a:r>
              <a:rPr lang="en-US" altLang="zh-CN" dirty="0" smtClean="0">
                <a:solidFill>
                  <a:schemeClr val="tx1"/>
                </a:solidFill>
                <a:latin typeface="楷体" panose="02010609060101010101" pitchFamily="49" charset="-122"/>
                <a:ea typeface="楷体" panose="02010609060101010101" pitchFamily="49" charset="-122"/>
              </a:rPr>
              <a:t>13911900791@163.com</a:t>
            </a:r>
            <a:endParaRPr lang="zh-CN" altLang="en-US" dirty="0" smtClean="0">
              <a:solidFill>
                <a:schemeClr val="tx1"/>
              </a:solidFill>
              <a:latin typeface="楷体" panose="02010609060101010101" pitchFamily="49" charset="-122"/>
              <a:ea typeface="楷体" panose="02010609060101010101"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WHO</a:t>
            </a:r>
            <a:r>
              <a:rPr lang="zh-CN" altLang="en-US" dirty="0" smtClean="0"/>
              <a:t>临床症状</a:t>
            </a:r>
            <a:r>
              <a:rPr lang="en-US" altLang="zh-CN" dirty="0" smtClean="0"/>
              <a:t>-</a:t>
            </a:r>
            <a:r>
              <a:rPr lang="zh-CN" altLang="en-US" dirty="0" smtClean="0"/>
              <a:t>截至</a:t>
            </a:r>
            <a:r>
              <a:rPr lang="en-US" altLang="zh-CN" dirty="0" smtClean="0"/>
              <a:t>2014</a:t>
            </a:r>
            <a:r>
              <a:rPr lang="zh-CN" altLang="en-US" dirty="0"/>
              <a:t>年</a:t>
            </a:r>
            <a:r>
              <a:rPr lang="en-US" altLang="zh-CN" dirty="0"/>
              <a:t>9</a:t>
            </a:r>
            <a:r>
              <a:rPr lang="zh-CN" altLang="en-US" dirty="0"/>
              <a:t>月</a:t>
            </a:r>
            <a:r>
              <a:rPr lang="en-US" altLang="zh-CN" dirty="0"/>
              <a:t>14</a:t>
            </a:r>
            <a:r>
              <a:rPr lang="zh-CN" altLang="en-US" dirty="0"/>
              <a:t>日</a:t>
            </a:r>
          </a:p>
        </p:txBody>
      </p:sp>
      <p:sp>
        <p:nvSpPr>
          <p:cNvPr id="3" name="内容占位符 2"/>
          <p:cNvSpPr>
            <a:spLocks noGrp="1"/>
          </p:cNvSpPr>
          <p:nvPr>
            <p:ph idx="1"/>
          </p:nvPr>
        </p:nvSpPr>
        <p:spPr/>
        <p:txBody>
          <a:bodyPr/>
          <a:lstStyle/>
          <a:p>
            <a:r>
              <a:rPr lang="zh-CN" altLang="en-US" b="1" dirty="0" smtClean="0"/>
              <a:t>大部分</a:t>
            </a:r>
            <a:r>
              <a:rPr lang="zh-CN" altLang="en-US" b="1" dirty="0"/>
              <a:t>表现为发热、疲乏、食欲不振、呕吐、腹泻、头痛（超过</a:t>
            </a:r>
            <a:r>
              <a:rPr lang="en-US" altLang="zh-CN" b="1" dirty="0"/>
              <a:t>50%</a:t>
            </a:r>
            <a:r>
              <a:rPr lang="zh-CN" altLang="en-US" b="1" dirty="0"/>
              <a:t>），其次为肌肉痛、关节痛、胸痛（</a:t>
            </a:r>
            <a:r>
              <a:rPr lang="en-US" altLang="zh-CN" b="1" dirty="0"/>
              <a:t>30-50%</a:t>
            </a:r>
            <a:r>
              <a:rPr lang="zh-CN" altLang="en-US" b="1" dirty="0"/>
              <a:t>）等；</a:t>
            </a:r>
            <a:endParaRPr lang="zh-CN" altLang="en-US" dirty="0"/>
          </a:p>
          <a:p>
            <a:r>
              <a:rPr lang="zh-CN" altLang="en-US" b="1" dirty="0"/>
              <a:t>不能解释的</a:t>
            </a:r>
            <a:r>
              <a:rPr lang="zh-CN" altLang="en-US" b="1" dirty="0" smtClean="0"/>
              <a:t>出血仅</a:t>
            </a:r>
            <a:r>
              <a:rPr lang="zh-CN" altLang="en-US" b="1" dirty="0"/>
              <a:t>占</a:t>
            </a:r>
            <a:r>
              <a:rPr lang="en-US" altLang="zh-CN" b="1" dirty="0"/>
              <a:t>18%</a:t>
            </a:r>
            <a:r>
              <a:rPr lang="zh-CN" altLang="en-US" b="1" dirty="0"/>
              <a:t>。</a:t>
            </a:r>
          </a:p>
          <a:p>
            <a:pPr lvl="1"/>
            <a:r>
              <a:rPr lang="zh-CN" altLang="en-US" b="1" dirty="0"/>
              <a:t>吐血</a:t>
            </a:r>
            <a:r>
              <a:rPr lang="en-US" altLang="zh-CN" b="1" dirty="0"/>
              <a:t>(3.9%)</a:t>
            </a:r>
            <a:r>
              <a:rPr lang="zh-CN" altLang="en-US" b="1" dirty="0"/>
              <a:t>、便血</a:t>
            </a:r>
            <a:r>
              <a:rPr lang="en-US" altLang="zh-CN" b="1" dirty="0"/>
              <a:t>(5.7%)</a:t>
            </a:r>
            <a:r>
              <a:rPr lang="zh-CN" altLang="en-US" b="1" dirty="0"/>
              <a:t>、牙龈出血</a:t>
            </a:r>
            <a:r>
              <a:rPr lang="en-US" altLang="zh-CN" b="1" dirty="0"/>
              <a:t>(2.3%)</a:t>
            </a:r>
            <a:r>
              <a:rPr lang="zh-CN" altLang="en-US" b="1" dirty="0"/>
              <a:t>、鼻流血</a:t>
            </a:r>
            <a:r>
              <a:rPr lang="en-US" altLang="zh-CN" b="1" dirty="0"/>
              <a:t>(1.9%)</a:t>
            </a:r>
            <a:r>
              <a:rPr lang="zh-CN" altLang="en-US" b="1" dirty="0"/>
              <a:t>、咳血</a:t>
            </a:r>
            <a:r>
              <a:rPr lang="en-US" altLang="zh-CN" b="1" dirty="0"/>
              <a:t>(2.4%)</a:t>
            </a:r>
            <a:r>
              <a:rPr lang="zh-CN" altLang="en-US" b="1" dirty="0"/>
              <a:t>、注射部位出血</a:t>
            </a:r>
            <a:r>
              <a:rPr lang="en-US" altLang="zh-CN" b="1" dirty="0"/>
              <a:t>(2.4%)</a:t>
            </a:r>
            <a:r>
              <a:rPr lang="zh-CN" altLang="en-US" b="1" dirty="0"/>
              <a:t>、阴道出血</a:t>
            </a:r>
            <a:r>
              <a:rPr lang="en-US" altLang="zh-CN" b="1" dirty="0"/>
              <a:t>(3.2%)</a:t>
            </a:r>
            <a:r>
              <a:rPr lang="zh-CN" altLang="en-US" b="1" dirty="0"/>
              <a:t>、尿中带血</a:t>
            </a:r>
            <a:r>
              <a:rPr lang="en-US" altLang="zh-CN" b="1" dirty="0"/>
              <a:t>(1.2%)</a:t>
            </a:r>
            <a:r>
              <a:rPr lang="zh-CN" altLang="en-US" b="1" dirty="0"/>
              <a:t>、皮下出血</a:t>
            </a:r>
            <a:r>
              <a:rPr lang="en-US" altLang="zh-CN" dirty="0"/>
              <a:t>(0.6%)</a:t>
            </a:r>
            <a:r>
              <a:rPr lang="zh-CN" altLang="en-US" dirty="0"/>
              <a:t>、</a:t>
            </a:r>
            <a:r>
              <a:rPr lang="zh-CN" altLang="en-US" b="1" dirty="0"/>
              <a:t>其他出血</a:t>
            </a:r>
            <a:r>
              <a:rPr lang="en-US" altLang="zh-CN" b="1" dirty="0"/>
              <a:t>(1.2%)</a:t>
            </a:r>
            <a:r>
              <a:rPr lang="zh-CN" altLang="en-US" b="1" dirty="0"/>
              <a:t>。</a:t>
            </a:r>
            <a:endParaRPr lang="zh-CN" altLang="en-US" dirty="0"/>
          </a:p>
          <a:p>
            <a:endParaRPr lang="zh-CN" altLang="en-US" sz="2400" dirty="0"/>
          </a:p>
        </p:txBody>
      </p:sp>
      <p:sp>
        <p:nvSpPr>
          <p:cNvPr id="4" name="矩形 3"/>
          <p:cNvSpPr/>
          <p:nvPr/>
        </p:nvSpPr>
        <p:spPr>
          <a:xfrm>
            <a:off x="3491880" y="6096000"/>
            <a:ext cx="5423520" cy="461665"/>
          </a:xfrm>
          <a:prstGeom prst="rect">
            <a:avLst/>
          </a:prstGeom>
        </p:spPr>
        <p:txBody>
          <a:bodyPr wrap="square">
            <a:spAutoFit/>
          </a:bodyPr>
          <a:lstStyle/>
          <a:p>
            <a:r>
              <a:rPr lang="en-US" altLang="zh-CN" dirty="0"/>
              <a:t>on September 23, 2014, at NEJM.org.</a:t>
            </a:r>
            <a:endParaRPr lang="zh-CN" altLang="en-US" dirty="0"/>
          </a:p>
        </p:txBody>
      </p:sp>
    </p:spTree>
    <p:extLst>
      <p:ext uri="{BB962C8B-B14F-4D97-AF65-F5344CB8AC3E}">
        <p14:creationId xmlns:p14="http://schemas.microsoft.com/office/powerpoint/2010/main" xmlns="" val="1012708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几个重要数据</a:t>
            </a:r>
            <a:endParaRPr lang="zh-CN" altLang="en-US" dirty="0"/>
          </a:p>
        </p:txBody>
      </p:sp>
      <p:sp>
        <p:nvSpPr>
          <p:cNvPr id="3" name="内容占位符 2"/>
          <p:cNvSpPr>
            <a:spLocks noGrp="1"/>
          </p:cNvSpPr>
          <p:nvPr>
            <p:ph idx="1"/>
          </p:nvPr>
        </p:nvSpPr>
        <p:spPr/>
        <p:txBody>
          <a:bodyPr/>
          <a:lstStyle/>
          <a:p>
            <a:r>
              <a:rPr lang="zh-CN" altLang="en-US" dirty="0" smtClean="0"/>
              <a:t>发病到住院的平均时间：</a:t>
            </a:r>
            <a:r>
              <a:rPr lang="en-US" altLang="zh-CN" dirty="0" smtClean="0"/>
              <a:t>5.0±4.7</a:t>
            </a:r>
            <a:r>
              <a:rPr lang="zh-CN" altLang="en-US" dirty="0" smtClean="0"/>
              <a:t>天</a:t>
            </a:r>
            <a:endParaRPr lang="en-US" altLang="zh-CN" dirty="0" smtClean="0"/>
          </a:p>
          <a:p>
            <a:r>
              <a:rPr lang="zh-CN" altLang="en-US" dirty="0" smtClean="0"/>
              <a:t>发病到出院的平均时间：</a:t>
            </a:r>
            <a:r>
              <a:rPr lang="en-US" altLang="zh-CN" dirty="0" smtClean="0"/>
              <a:t>11.8±6.1 </a:t>
            </a:r>
            <a:r>
              <a:rPr lang="zh-CN" altLang="en-US" dirty="0" smtClean="0"/>
              <a:t>天</a:t>
            </a:r>
            <a:endParaRPr lang="en-US" altLang="zh-CN" dirty="0" smtClean="0"/>
          </a:p>
          <a:p>
            <a:r>
              <a:rPr lang="zh-CN" altLang="en-US" dirty="0" smtClean="0"/>
              <a:t>平均住院日：</a:t>
            </a:r>
            <a:r>
              <a:rPr lang="en-US" altLang="zh-CN" dirty="0" smtClean="0"/>
              <a:t>6.4 </a:t>
            </a:r>
            <a:r>
              <a:rPr lang="zh-CN" altLang="en-US" dirty="0" smtClean="0"/>
              <a:t>天</a:t>
            </a:r>
            <a:endParaRPr lang="zh-CN" altLang="en-US" dirty="0"/>
          </a:p>
        </p:txBody>
      </p:sp>
    </p:spTree>
    <p:extLst>
      <p:ext uri="{BB962C8B-B14F-4D97-AF65-F5344CB8AC3E}">
        <p14:creationId xmlns:p14="http://schemas.microsoft.com/office/powerpoint/2010/main" xmlns="" val="1124275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标题 1"/>
          <p:cNvSpPr>
            <a:spLocks noGrp="1"/>
          </p:cNvSpPr>
          <p:nvPr>
            <p:ph type="title"/>
          </p:nvPr>
        </p:nvSpPr>
        <p:spPr/>
        <p:txBody>
          <a:bodyPr/>
          <a:lstStyle/>
          <a:p>
            <a:endParaRPr lang="zh-CN" altLang="en-US" smtClean="0"/>
          </a:p>
        </p:txBody>
      </p:sp>
      <p:pic>
        <p:nvPicPr>
          <p:cNvPr id="106499"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165100" y="1128713"/>
            <a:ext cx="4749800" cy="4535487"/>
          </a:xfrm>
        </p:spPr>
      </p:pic>
      <p:pic>
        <p:nvPicPr>
          <p:cNvPr id="106500" name="图片 4"/>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914900" y="-31750"/>
            <a:ext cx="3857625"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9567559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一般检查</a:t>
            </a:r>
            <a:endParaRPr lang="zh-CN" altLang="en-US" dirty="0"/>
          </a:p>
        </p:txBody>
      </p:sp>
      <p:sp>
        <p:nvSpPr>
          <p:cNvPr id="3" name="内容占位符 2"/>
          <p:cNvSpPr>
            <a:spLocks noGrp="1"/>
          </p:cNvSpPr>
          <p:nvPr>
            <p:ph idx="1"/>
          </p:nvPr>
        </p:nvSpPr>
        <p:spPr/>
        <p:txBody>
          <a:bodyPr/>
          <a:lstStyle/>
          <a:p>
            <a:r>
              <a:rPr lang="zh-CN" altLang="zh-CN" dirty="0"/>
              <a:t>血常规：早期白细胞减少和淋巴细胞减少，随后出现中性粒细胞升高和核左移。血小板可减少。</a:t>
            </a:r>
          </a:p>
          <a:p>
            <a:r>
              <a:rPr lang="zh-CN" altLang="zh-CN" dirty="0"/>
              <a:t>尿常规：早期可有蛋白尿。</a:t>
            </a:r>
          </a:p>
          <a:p>
            <a:r>
              <a:rPr lang="zh-CN" altLang="zh-CN" dirty="0"/>
              <a:t>生化检查：AST和ALT升高，且AST升高大于ALT。</a:t>
            </a:r>
          </a:p>
          <a:p>
            <a:r>
              <a:rPr lang="zh-CN" altLang="zh-CN" dirty="0"/>
              <a:t>凝血功能：凝血酶原（PT）和部分凝血活酶时间（PTT）延长，纤维蛋白降解产物升高，表现为弥散性血管内凝血（DIC）。</a:t>
            </a:r>
          </a:p>
          <a:p>
            <a:endParaRPr lang="zh-CN" altLang="en-US" dirty="0"/>
          </a:p>
        </p:txBody>
      </p:sp>
    </p:spTree>
    <p:extLst>
      <p:ext uri="{BB962C8B-B14F-4D97-AF65-F5344CB8AC3E}">
        <p14:creationId xmlns:p14="http://schemas.microsoft.com/office/powerpoint/2010/main" xmlns="" val="41108514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血清学检查</a:t>
            </a:r>
            <a:endParaRPr lang="zh-CN" altLang="en-US" dirty="0"/>
          </a:p>
        </p:txBody>
      </p:sp>
      <p:sp>
        <p:nvSpPr>
          <p:cNvPr id="3" name="内容占位符 2"/>
          <p:cNvSpPr>
            <a:spLocks noGrp="1"/>
          </p:cNvSpPr>
          <p:nvPr>
            <p:ph idx="1"/>
          </p:nvPr>
        </p:nvSpPr>
        <p:spPr/>
        <p:txBody>
          <a:bodyPr/>
          <a:lstStyle/>
          <a:p>
            <a:r>
              <a:rPr lang="zh-CN" altLang="zh-CN" dirty="0"/>
              <a:t>1.血清特异性IgM抗体检测：多采用IgM捕捉ELISA法检测。</a:t>
            </a:r>
          </a:p>
          <a:p>
            <a:r>
              <a:rPr lang="zh-CN" altLang="zh-CN" dirty="0"/>
              <a:t>2.血清特异性IgG抗体：采用ELISA、免疫荧光等方法检测。</a:t>
            </a:r>
            <a:endParaRPr lang="zh-CN" altLang="en-US" dirty="0"/>
          </a:p>
        </p:txBody>
      </p:sp>
    </p:spTree>
    <p:extLst>
      <p:ext uri="{BB962C8B-B14F-4D97-AF65-F5344CB8AC3E}">
        <p14:creationId xmlns:p14="http://schemas.microsoft.com/office/powerpoint/2010/main" xmlns="" val="106186105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病原学检查</a:t>
            </a:r>
            <a:endParaRPr lang="zh-CN" altLang="en-US" dirty="0"/>
          </a:p>
        </p:txBody>
      </p:sp>
      <p:sp>
        <p:nvSpPr>
          <p:cNvPr id="3" name="内容占位符 2"/>
          <p:cNvSpPr>
            <a:spLocks noGrp="1"/>
          </p:cNvSpPr>
          <p:nvPr>
            <p:ph idx="1"/>
          </p:nvPr>
        </p:nvSpPr>
        <p:spPr/>
        <p:txBody>
          <a:bodyPr/>
          <a:lstStyle/>
          <a:p>
            <a:r>
              <a:rPr lang="zh-CN" altLang="zh-CN" dirty="0"/>
              <a:t>1.病毒抗原</a:t>
            </a:r>
            <a:r>
              <a:rPr lang="zh-CN" altLang="zh-CN" dirty="0" smtClean="0"/>
              <a:t>检测</a:t>
            </a:r>
            <a:r>
              <a:rPr lang="zh-CN" altLang="en-US" dirty="0" smtClean="0"/>
              <a:t>：</a:t>
            </a:r>
            <a:endParaRPr lang="en-US" altLang="zh-CN" dirty="0" smtClean="0"/>
          </a:p>
          <a:p>
            <a:r>
              <a:rPr lang="zh-CN" altLang="zh-CN" dirty="0" smtClean="0"/>
              <a:t>2</a:t>
            </a:r>
            <a:r>
              <a:rPr lang="zh-CN" altLang="zh-CN" dirty="0"/>
              <a:t>.核酸检测</a:t>
            </a:r>
            <a:r>
              <a:rPr lang="zh-CN" altLang="zh-CN" dirty="0" smtClean="0"/>
              <a:t>：</a:t>
            </a:r>
            <a:endParaRPr lang="en-US" altLang="zh-CN" dirty="0" smtClean="0"/>
          </a:p>
          <a:p>
            <a:r>
              <a:rPr lang="zh-CN" altLang="zh-CN" dirty="0"/>
              <a:t>3.病毒分离：</a:t>
            </a:r>
            <a:endParaRPr lang="zh-CN" altLang="en-US" dirty="0"/>
          </a:p>
        </p:txBody>
      </p:sp>
    </p:spTree>
    <p:extLst>
      <p:ext uri="{BB962C8B-B14F-4D97-AF65-F5344CB8AC3E}">
        <p14:creationId xmlns:p14="http://schemas.microsoft.com/office/powerpoint/2010/main" xmlns="" val="95462205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2348880"/>
            <a:ext cx="8001000" cy="1143000"/>
          </a:xfrm>
        </p:spPr>
        <p:txBody>
          <a:bodyPr/>
          <a:lstStyle/>
          <a:p>
            <a:pPr algn="ctr"/>
            <a:r>
              <a:rPr lang="zh-CN" altLang="en-US" dirty="0" smtClean="0"/>
              <a:t>诊断和鉴别诊断</a:t>
            </a:r>
            <a:endParaRPr lang="zh-CN" altLang="en-US" dirty="0"/>
          </a:p>
        </p:txBody>
      </p:sp>
    </p:spTree>
    <p:extLst>
      <p:ext uri="{BB962C8B-B14F-4D97-AF65-F5344CB8AC3E}">
        <p14:creationId xmlns:p14="http://schemas.microsoft.com/office/powerpoint/2010/main" xmlns="" val="3398799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流行病学</a:t>
            </a:r>
            <a:r>
              <a:rPr lang="zh-CN" altLang="zh-CN" dirty="0" smtClean="0"/>
              <a:t>史</a:t>
            </a:r>
            <a:r>
              <a:rPr lang="zh-CN" altLang="en-US" dirty="0" smtClean="0"/>
              <a:t>依据</a:t>
            </a:r>
            <a:endParaRPr lang="zh-CN" altLang="en-US" dirty="0"/>
          </a:p>
        </p:txBody>
      </p:sp>
      <p:sp>
        <p:nvSpPr>
          <p:cNvPr id="3" name="内容占位符 2"/>
          <p:cNvSpPr>
            <a:spLocks noGrp="1"/>
          </p:cNvSpPr>
          <p:nvPr>
            <p:ph idx="1"/>
          </p:nvPr>
        </p:nvSpPr>
        <p:spPr>
          <a:xfrm>
            <a:off x="2843808" y="2362200"/>
            <a:ext cx="6071592" cy="848740"/>
          </a:xfr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r>
              <a:rPr lang="zh-CN" altLang="zh-CN" sz="2400" dirty="0"/>
              <a:t>1</a:t>
            </a:r>
            <a:r>
              <a:rPr lang="en-US" altLang="zh-CN" sz="2400" dirty="0"/>
              <a:t>.</a:t>
            </a:r>
            <a:r>
              <a:rPr lang="zh-CN" altLang="zh-CN" sz="2400" dirty="0"/>
              <a:t>发病前21天内有在埃博拉传播活跃地区居住或旅行史；</a:t>
            </a:r>
            <a:endParaRPr lang="zh-CN" altLang="en-US" sz="2400" dirty="0"/>
          </a:p>
        </p:txBody>
      </p:sp>
      <p:sp>
        <p:nvSpPr>
          <p:cNvPr id="6" name="文本框 5"/>
          <p:cNvSpPr txBox="1"/>
          <p:nvPr/>
        </p:nvSpPr>
        <p:spPr>
          <a:xfrm>
            <a:off x="824057" y="2442554"/>
            <a:ext cx="1728192" cy="461665"/>
          </a:xfrm>
          <a:prstGeom prst="rect">
            <a:avLst/>
          </a:prstGeom>
          <a:solidFill>
            <a:schemeClr val="tx2"/>
          </a:solidFill>
          <a:ln w="25400">
            <a:solidFill>
              <a:srgbClr val="FFC000"/>
            </a:solidFill>
          </a:ln>
        </p:spPr>
        <p:txBody>
          <a:bodyPr wrap="square" rtlCol="0">
            <a:spAutoFit/>
          </a:bodyPr>
          <a:lstStyle/>
          <a:p>
            <a:r>
              <a:rPr lang="zh-CN" altLang="en-US" b="1" dirty="0" smtClean="0">
                <a:latin typeface="黑体" panose="02010609060101010101" pitchFamily="49" charset="-122"/>
                <a:ea typeface="黑体" panose="02010609060101010101" pitchFamily="49" charset="-122"/>
              </a:rPr>
              <a:t>无已知暴露</a:t>
            </a:r>
            <a:endParaRPr lang="zh-CN" altLang="en-US" b="1" dirty="0">
              <a:latin typeface="黑体" panose="02010609060101010101" pitchFamily="49" charset="-122"/>
              <a:ea typeface="黑体" panose="02010609060101010101" pitchFamily="49" charset="-122"/>
            </a:endParaRPr>
          </a:p>
        </p:txBody>
      </p:sp>
      <p:sp>
        <p:nvSpPr>
          <p:cNvPr id="7" name="文本框 6"/>
          <p:cNvSpPr txBox="1"/>
          <p:nvPr/>
        </p:nvSpPr>
        <p:spPr>
          <a:xfrm>
            <a:off x="824057" y="3511306"/>
            <a:ext cx="1728192" cy="461665"/>
          </a:xfrm>
          <a:prstGeom prst="rect">
            <a:avLst/>
          </a:prstGeom>
          <a:solidFill>
            <a:schemeClr val="tx2"/>
          </a:solidFill>
          <a:ln w="25400">
            <a:solidFill>
              <a:srgbClr val="FFC000"/>
            </a:solidFill>
          </a:ln>
        </p:spPr>
        <p:txBody>
          <a:bodyPr wrap="square" rtlCol="0">
            <a:spAutoFit/>
          </a:bodyPr>
          <a:lstStyle>
            <a:defPPr>
              <a:defRPr lang="en-US"/>
            </a:defPPr>
            <a:lvl1pPr>
              <a:defRPr b="1">
                <a:latin typeface="黑体" panose="02010609060101010101" pitchFamily="49" charset="-122"/>
                <a:ea typeface="黑体" panose="02010609060101010101" pitchFamily="49" charset="-122"/>
              </a:defRPr>
            </a:lvl1pPr>
          </a:lstStyle>
          <a:p>
            <a:r>
              <a:rPr lang="zh-CN" altLang="en-US" dirty="0"/>
              <a:t>有暴露史</a:t>
            </a:r>
          </a:p>
        </p:txBody>
      </p:sp>
      <p:sp>
        <p:nvSpPr>
          <p:cNvPr id="8" name="内容占位符 2"/>
          <p:cNvSpPr txBox="1">
            <a:spLocks/>
          </p:cNvSpPr>
          <p:nvPr/>
        </p:nvSpPr>
        <p:spPr bwMode="auto">
          <a:xfrm>
            <a:off x="2843808" y="3511306"/>
            <a:ext cx="6071592" cy="2465040"/>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kumimoji="1" sz="2800" kern="1200">
                <a:solidFill>
                  <a:schemeClr val="tx1"/>
                </a:solidFill>
                <a:latin typeface="楷体" panose="02010609060101010101" pitchFamily="49" charset="-122"/>
                <a:ea typeface="楷体" panose="02010609060101010101" pitchFamily="49" charset="-122"/>
                <a:cs typeface="+mn-cs"/>
              </a:defRPr>
            </a:lvl1pPr>
            <a:lvl2pPr marL="742950" indent="-285750" algn="l" rtl="0" eaLnBrk="0" fontAlgn="base" hangingPunct="0">
              <a:spcBef>
                <a:spcPct val="20000"/>
              </a:spcBef>
              <a:spcAft>
                <a:spcPct val="0"/>
              </a:spcAft>
              <a:buClr>
                <a:schemeClr val="tx1"/>
              </a:buClr>
              <a:buSzPct val="75000"/>
              <a:buChar char="–"/>
              <a:defRPr kumimoji="1" sz="2400" kern="1200">
                <a:solidFill>
                  <a:schemeClr val="tx1"/>
                </a:solidFill>
                <a:latin typeface="楷体" panose="02010609060101010101" pitchFamily="49" charset="-122"/>
                <a:ea typeface="楷体" panose="02010609060101010101" pitchFamily="49" charset="-122"/>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kumimoji="1" sz="2000" kern="1200">
                <a:solidFill>
                  <a:schemeClr val="tx1"/>
                </a:solidFill>
                <a:latin typeface="楷体" panose="02010609060101010101" pitchFamily="49" charset="-122"/>
                <a:ea typeface="楷体" panose="02010609060101010101" pitchFamily="49" charset="-122"/>
                <a:cs typeface="+mn-cs"/>
              </a:defRPr>
            </a:lvl3pPr>
            <a:lvl4pPr marL="1600200" indent="-228600" algn="l" rtl="0" eaLnBrk="0" fontAlgn="base" hangingPunct="0">
              <a:spcBef>
                <a:spcPct val="20000"/>
              </a:spcBef>
              <a:spcAft>
                <a:spcPct val="0"/>
              </a:spcAft>
              <a:buClr>
                <a:schemeClr val="tx1"/>
              </a:buClr>
              <a:buSzPct val="80000"/>
              <a:buChar char="–"/>
              <a:defRPr kumimoji="1" kern="1200">
                <a:solidFill>
                  <a:schemeClr val="tx1"/>
                </a:solidFill>
                <a:latin typeface="楷体" panose="02010609060101010101" pitchFamily="49" charset="-122"/>
                <a:ea typeface="楷体" panose="02010609060101010101" pitchFamily="49" charset="-122"/>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kumimoji="1" kern="1200">
                <a:solidFill>
                  <a:schemeClr val="tx1"/>
                </a:solidFill>
                <a:latin typeface="楷体" panose="02010609060101010101" pitchFamily="49" charset="-122"/>
                <a:ea typeface="楷体"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zh-CN" sz="2400" dirty="0" smtClean="0"/>
              <a:t>2</a:t>
            </a:r>
            <a:r>
              <a:rPr lang="en-US" altLang="zh-CN" sz="2400" dirty="0" smtClean="0"/>
              <a:t>.</a:t>
            </a:r>
            <a:r>
              <a:rPr lang="zh-CN" altLang="zh-CN" sz="2400" dirty="0" smtClean="0"/>
              <a:t>发病前21天内，在没有恰当个人防护的情况下，接触过埃博拉患者的血液、体液、分泌物、排泄物或尸体等；</a:t>
            </a:r>
          </a:p>
          <a:p>
            <a:r>
              <a:rPr lang="zh-CN" altLang="zh-CN" sz="2400" dirty="0" smtClean="0"/>
              <a:t>3</a:t>
            </a:r>
            <a:r>
              <a:rPr lang="en-US" altLang="zh-CN" sz="2400" dirty="0" smtClean="0"/>
              <a:t>.</a:t>
            </a:r>
            <a:r>
              <a:rPr lang="zh-CN" altLang="zh-CN" sz="2400" dirty="0" smtClean="0"/>
              <a:t>发病前21天内，在没有恰当个人防护的情况下，接触或处理过来自疫区的蝙蝠或非人类灵长类动物。</a:t>
            </a:r>
            <a:endParaRPr lang="zh-CN" altLang="en-US" sz="2400" dirty="0"/>
          </a:p>
        </p:txBody>
      </p:sp>
    </p:spTree>
    <p:extLst>
      <p:ext uri="{BB962C8B-B14F-4D97-AF65-F5344CB8AC3E}">
        <p14:creationId xmlns:p14="http://schemas.microsoft.com/office/powerpoint/2010/main" xmlns="" val="694343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病例</a:t>
            </a:r>
            <a:r>
              <a:rPr lang="zh-CN" altLang="zh-CN" dirty="0" smtClean="0"/>
              <a:t>定义</a:t>
            </a:r>
            <a:endParaRPr lang="zh-CN" altLang="en-US" dirty="0"/>
          </a:p>
        </p:txBody>
      </p:sp>
      <p:sp>
        <p:nvSpPr>
          <p:cNvPr id="3" name="内容占位符 2"/>
          <p:cNvSpPr>
            <a:spLocks noGrp="1"/>
          </p:cNvSpPr>
          <p:nvPr>
            <p:ph idx="1"/>
          </p:nvPr>
        </p:nvSpPr>
        <p:spPr>
          <a:xfrm>
            <a:off x="914400" y="2362200"/>
            <a:ext cx="8001000" cy="562744"/>
          </a:xfrm>
        </p:spPr>
        <p:txBody>
          <a:bodyPr/>
          <a:lstStyle/>
          <a:p>
            <a:pPr marL="0" indent="0">
              <a:buNone/>
            </a:pPr>
            <a:r>
              <a:rPr lang="zh-CN" altLang="zh-CN" dirty="0"/>
              <a:t>1.留观</a:t>
            </a:r>
            <a:r>
              <a:rPr lang="zh-CN" altLang="zh-CN" dirty="0" smtClean="0"/>
              <a:t>病例</a:t>
            </a:r>
            <a:endParaRPr lang="zh-CN" altLang="en-US" dirty="0"/>
          </a:p>
        </p:txBody>
      </p:sp>
      <p:sp>
        <p:nvSpPr>
          <p:cNvPr id="4" name="文本框 3"/>
          <p:cNvSpPr txBox="1"/>
          <p:nvPr/>
        </p:nvSpPr>
        <p:spPr>
          <a:xfrm>
            <a:off x="1198944" y="3512176"/>
            <a:ext cx="1728192" cy="461665"/>
          </a:xfrm>
          <a:prstGeom prst="rect">
            <a:avLst/>
          </a:prstGeom>
          <a:solidFill>
            <a:schemeClr val="tx2"/>
          </a:solidFill>
          <a:ln w="25400">
            <a:solidFill>
              <a:srgbClr val="FFC000"/>
            </a:solidFill>
          </a:ln>
        </p:spPr>
        <p:txBody>
          <a:bodyPr wrap="square" rtlCol="0">
            <a:spAutoFit/>
          </a:bodyPr>
          <a:lstStyle>
            <a:defPPr>
              <a:defRPr lang="en-US"/>
            </a:defPPr>
            <a:lvl1pPr>
              <a:defRPr b="1">
                <a:latin typeface="黑体" panose="02010609060101010101" pitchFamily="49" charset="-122"/>
                <a:ea typeface="黑体" panose="02010609060101010101" pitchFamily="49" charset="-122"/>
              </a:defRPr>
            </a:lvl1pPr>
          </a:lstStyle>
          <a:p>
            <a:r>
              <a:rPr lang="zh-CN" altLang="en-US" dirty="0"/>
              <a:t>有暴露史</a:t>
            </a:r>
          </a:p>
        </p:txBody>
      </p:sp>
      <p:sp>
        <p:nvSpPr>
          <p:cNvPr id="5" name="文本框 4"/>
          <p:cNvSpPr txBox="1"/>
          <p:nvPr/>
        </p:nvSpPr>
        <p:spPr>
          <a:xfrm>
            <a:off x="1198944" y="4336593"/>
            <a:ext cx="1728192" cy="461665"/>
          </a:xfrm>
          <a:prstGeom prst="rect">
            <a:avLst/>
          </a:prstGeom>
          <a:solidFill>
            <a:schemeClr val="tx2"/>
          </a:solidFill>
          <a:ln w="25400">
            <a:solidFill>
              <a:srgbClr val="FFC000"/>
            </a:solidFill>
          </a:ln>
        </p:spPr>
        <p:txBody>
          <a:bodyPr wrap="square" rtlCol="0">
            <a:spAutoFit/>
          </a:bodyPr>
          <a:lstStyle/>
          <a:p>
            <a:r>
              <a:rPr lang="zh-CN" altLang="en-US" b="1" dirty="0" smtClean="0">
                <a:latin typeface="黑体" panose="02010609060101010101" pitchFamily="49" charset="-122"/>
                <a:ea typeface="黑体" panose="02010609060101010101" pitchFamily="49" charset="-122"/>
              </a:rPr>
              <a:t>无已知暴露</a:t>
            </a:r>
            <a:endParaRPr lang="zh-CN" altLang="en-US" b="1" dirty="0">
              <a:latin typeface="黑体" panose="02010609060101010101" pitchFamily="49" charset="-122"/>
              <a:ea typeface="黑体" panose="02010609060101010101" pitchFamily="49" charset="-122"/>
            </a:endParaRPr>
          </a:p>
        </p:txBody>
      </p:sp>
      <p:sp>
        <p:nvSpPr>
          <p:cNvPr id="6" name="矩形 5"/>
          <p:cNvSpPr/>
          <p:nvPr/>
        </p:nvSpPr>
        <p:spPr>
          <a:xfrm>
            <a:off x="3935248" y="4329370"/>
            <a:ext cx="2042547" cy="461665"/>
          </a:xfrm>
          <a:prstGeom prst="rect">
            <a:avLst/>
          </a:prstGeom>
          <a:solidFill>
            <a:schemeClr val="tx2"/>
          </a:solidFill>
          <a:ln w="25400">
            <a:solidFill>
              <a:srgbClr val="FFC000"/>
            </a:solidFill>
          </a:ln>
        </p:spPr>
        <p:txBody>
          <a:bodyPr wrap="square" rtlCol="0">
            <a:spAutoFit/>
          </a:bodyPr>
          <a:lstStyle/>
          <a:p>
            <a:r>
              <a:rPr lang="zh-CN" altLang="zh-CN" b="1" dirty="0">
                <a:latin typeface="黑体" panose="02010609060101010101" pitchFamily="49" charset="-122"/>
                <a:ea typeface="黑体" panose="02010609060101010101" pitchFamily="49" charset="-122"/>
              </a:rPr>
              <a:t>体温≥38.6℃</a:t>
            </a:r>
            <a:endParaRPr lang="zh-CN" altLang="en-US" b="1" dirty="0">
              <a:latin typeface="黑体" panose="02010609060101010101" pitchFamily="49" charset="-122"/>
              <a:ea typeface="黑体" panose="02010609060101010101" pitchFamily="49" charset="-122"/>
            </a:endParaRPr>
          </a:p>
        </p:txBody>
      </p:sp>
      <p:sp>
        <p:nvSpPr>
          <p:cNvPr id="7" name="矩形 6"/>
          <p:cNvSpPr/>
          <p:nvPr/>
        </p:nvSpPr>
        <p:spPr>
          <a:xfrm>
            <a:off x="3935248" y="3512176"/>
            <a:ext cx="2040943" cy="461665"/>
          </a:xfrm>
          <a:prstGeom prst="rect">
            <a:avLst/>
          </a:prstGeom>
          <a:solidFill>
            <a:schemeClr val="tx2"/>
          </a:solidFill>
          <a:ln w="25400">
            <a:solidFill>
              <a:srgbClr val="FFC000"/>
            </a:solidFill>
          </a:ln>
        </p:spPr>
        <p:txBody>
          <a:bodyPr wrap="square" rtlCol="0">
            <a:spAutoFit/>
          </a:bodyPr>
          <a:lstStyle/>
          <a:p>
            <a:r>
              <a:rPr lang="zh-CN" altLang="zh-CN" b="1" dirty="0">
                <a:latin typeface="黑体" panose="02010609060101010101" pitchFamily="49" charset="-122"/>
                <a:ea typeface="黑体" panose="02010609060101010101" pitchFamily="49" charset="-122"/>
              </a:rPr>
              <a:t>体温＞37.</a:t>
            </a:r>
            <a:r>
              <a:rPr lang="en-US" altLang="zh-CN" b="1" dirty="0">
                <a:latin typeface="黑体" panose="02010609060101010101" pitchFamily="49" charset="-122"/>
                <a:ea typeface="黑体" panose="02010609060101010101" pitchFamily="49" charset="-122"/>
              </a:rPr>
              <a:t>3</a:t>
            </a:r>
            <a:r>
              <a:rPr lang="zh-CN" altLang="zh-CN" b="1" dirty="0">
                <a:latin typeface="黑体" panose="02010609060101010101" pitchFamily="49" charset="-122"/>
                <a:ea typeface="黑体" panose="02010609060101010101" pitchFamily="49" charset="-122"/>
              </a:rPr>
              <a:t>℃</a:t>
            </a:r>
            <a:endParaRPr lang="zh-CN" altLang="en-US" b="1" dirty="0">
              <a:latin typeface="黑体" panose="02010609060101010101" pitchFamily="49" charset="-122"/>
              <a:ea typeface="黑体" panose="02010609060101010101" pitchFamily="49" charset="-122"/>
            </a:endParaRPr>
          </a:p>
        </p:txBody>
      </p:sp>
      <p:sp>
        <p:nvSpPr>
          <p:cNvPr id="8" name="矩形 7"/>
          <p:cNvSpPr/>
          <p:nvPr/>
        </p:nvSpPr>
        <p:spPr>
          <a:xfrm>
            <a:off x="3179360" y="3358287"/>
            <a:ext cx="503664" cy="769441"/>
          </a:xfrm>
          <a:prstGeom prst="rect">
            <a:avLst/>
          </a:prstGeom>
        </p:spPr>
        <p:txBody>
          <a:bodyPr wrap="none">
            <a:spAutoFit/>
          </a:bodyPr>
          <a:lstStyle/>
          <a:p>
            <a:r>
              <a:rPr lang="en-US" altLang="zh-CN" sz="4400" b="1" dirty="0">
                <a:solidFill>
                  <a:srgbClr val="FF0000"/>
                </a:solidFill>
              </a:rPr>
              <a:t>+</a:t>
            </a:r>
            <a:endParaRPr lang="zh-CN" altLang="en-US" sz="4400" b="1" dirty="0">
              <a:solidFill>
                <a:srgbClr val="FF0000"/>
              </a:solidFill>
            </a:endParaRPr>
          </a:p>
        </p:txBody>
      </p:sp>
      <p:sp>
        <p:nvSpPr>
          <p:cNvPr id="9" name="矩形 8"/>
          <p:cNvSpPr/>
          <p:nvPr/>
        </p:nvSpPr>
        <p:spPr>
          <a:xfrm>
            <a:off x="3200167" y="4182704"/>
            <a:ext cx="503664" cy="769441"/>
          </a:xfrm>
          <a:prstGeom prst="rect">
            <a:avLst/>
          </a:prstGeom>
        </p:spPr>
        <p:txBody>
          <a:bodyPr wrap="none">
            <a:spAutoFit/>
          </a:bodyPr>
          <a:lstStyle/>
          <a:p>
            <a:r>
              <a:rPr lang="en-US" altLang="zh-CN" sz="4400" b="1" dirty="0">
                <a:solidFill>
                  <a:srgbClr val="FF0000"/>
                </a:solidFill>
              </a:rPr>
              <a:t>+</a:t>
            </a:r>
            <a:endParaRPr lang="zh-CN" altLang="en-US" sz="4400" b="1" dirty="0">
              <a:solidFill>
                <a:srgbClr val="FF0000"/>
              </a:solidFill>
            </a:endParaRPr>
          </a:p>
        </p:txBody>
      </p:sp>
      <p:sp>
        <p:nvSpPr>
          <p:cNvPr id="10" name="文本框 9"/>
          <p:cNvSpPr txBox="1"/>
          <p:nvPr/>
        </p:nvSpPr>
        <p:spPr>
          <a:xfrm>
            <a:off x="6821647" y="4329369"/>
            <a:ext cx="1595496" cy="461665"/>
          </a:xfrm>
          <a:prstGeom prst="rect">
            <a:avLst/>
          </a:prstGeom>
          <a:solidFill>
            <a:schemeClr val="tx2"/>
          </a:solidFill>
          <a:ln w="25400">
            <a:solidFill>
              <a:srgbClr val="FFC000"/>
            </a:solidFill>
          </a:ln>
        </p:spPr>
        <p:txBody>
          <a:bodyPr wrap="square" rtlCol="0">
            <a:spAutoFit/>
          </a:bodyPr>
          <a:lstStyle/>
          <a:p>
            <a:r>
              <a:rPr lang="zh-CN" altLang="en-US" b="1" dirty="0"/>
              <a:t>留</a:t>
            </a:r>
            <a:r>
              <a:rPr lang="zh-CN" altLang="en-US" b="1" dirty="0" smtClean="0"/>
              <a:t>观病例</a:t>
            </a:r>
            <a:r>
              <a:rPr lang="en-US" altLang="zh-CN" b="1" dirty="0" smtClean="0"/>
              <a:t>2</a:t>
            </a:r>
            <a:endParaRPr lang="zh-CN" altLang="en-US" b="1" dirty="0">
              <a:latin typeface="黑体" panose="02010609060101010101" pitchFamily="49" charset="-122"/>
              <a:ea typeface="黑体" panose="02010609060101010101" pitchFamily="49" charset="-122"/>
            </a:endParaRPr>
          </a:p>
        </p:txBody>
      </p:sp>
      <p:sp>
        <p:nvSpPr>
          <p:cNvPr id="11" name="文本框 10"/>
          <p:cNvSpPr txBox="1"/>
          <p:nvPr/>
        </p:nvSpPr>
        <p:spPr>
          <a:xfrm>
            <a:off x="6804248" y="3512176"/>
            <a:ext cx="1595496" cy="461665"/>
          </a:xfrm>
          <a:prstGeom prst="rect">
            <a:avLst/>
          </a:prstGeom>
          <a:solidFill>
            <a:schemeClr val="tx2"/>
          </a:solidFill>
          <a:ln w="25400">
            <a:solidFill>
              <a:srgbClr val="FFC000"/>
            </a:solidFill>
          </a:ln>
        </p:spPr>
        <p:txBody>
          <a:bodyPr wrap="square" rtlCol="0">
            <a:spAutoFit/>
          </a:bodyPr>
          <a:lstStyle/>
          <a:p>
            <a:r>
              <a:rPr lang="zh-CN" altLang="en-US" b="1" dirty="0"/>
              <a:t>留</a:t>
            </a:r>
            <a:r>
              <a:rPr lang="zh-CN" altLang="en-US" b="1" dirty="0" smtClean="0"/>
              <a:t>观病例</a:t>
            </a:r>
            <a:r>
              <a:rPr lang="en-US" altLang="zh-CN" b="1" dirty="0" smtClean="0"/>
              <a:t>1</a:t>
            </a:r>
            <a:endParaRPr lang="zh-CN" altLang="en-US" b="1" dirty="0">
              <a:latin typeface="黑体" panose="02010609060101010101" pitchFamily="49" charset="-122"/>
              <a:ea typeface="黑体" panose="02010609060101010101" pitchFamily="49" charset="-122"/>
            </a:endParaRPr>
          </a:p>
        </p:txBody>
      </p:sp>
      <p:cxnSp>
        <p:nvCxnSpPr>
          <p:cNvPr id="12" name="直接箭头连接符 11"/>
          <p:cNvCxnSpPr/>
          <p:nvPr/>
        </p:nvCxnSpPr>
        <p:spPr bwMode="auto">
          <a:xfrm>
            <a:off x="6204569" y="3708727"/>
            <a:ext cx="432048" cy="4468"/>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 name="直接箭头连接符 12"/>
          <p:cNvCxnSpPr/>
          <p:nvPr/>
        </p:nvCxnSpPr>
        <p:spPr bwMode="auto">
          <a:xfrm>
            <a:off x="6203687" y="4555733"/>
            <a:ext cx="432048" cy="4468"/>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xmlns="" val="37388514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疑似病例</a:t>
            </a:r>
            <a:endParaRPr lang="zh-CN" altLang="en-US" dirty="0"/>
          </a:p>
        </p:txBody>
      </p:sp>
      <p:sp>
        <p:nvSpPr>
          <p:cNvPr id="3" name="内容占位符 2"/>
          <p:cNvSpPr>
            <a:spLocks noGrp="1"/>
          </p:cNvSpPr>
          <p:nvPr>
            <p:ph idx="1"/>
          </p:nvPr>
        </p:nvSpPr>
        <p:spPr>
          <a:xfrm>
            <a:off x="905671" y="3392574"/>
            <a:ext cx="8001000" cy="880393"/>
          </a:xfr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buNone/>
            </a:pPr>
            <a:r>
              <a:rPr lang="zh-CN" altLang="zh-CN" sz="2400" dirty="0" smtClean="0"/>
              <a:t>（</a:t>
            </a:r>
            <a:r>
              <a:rPr lang="zh-CN" altLang="zh-CN" sz="2400" dirty="0"/>
              <a:t>1）体温≥38.6℃，出现严重头痛、肌肉痛、呕吐、腹泻、腹痛</a:t>
            </a:r>
            <a:r>
              <a:rPr lang="zh-CN" altLang="zh-CN" sz="2400" dirty="0" smtClean="0"/>
              <a:t>；</a:t>
            </a:r>
            <a:endParaRPr lang="zh-CN" altLang="en-US" sz="2400" dirty="0"/>
          </a:p>
        </p:txBody>
      </p:sp>
      <p:sp>
        <p:nvSpPr>
          <p:cNvPr id="4" name="文本框 3"/>
          <p:cNvSpPr txBox="1"/>
          <p:nvPr/>
        </p:nvSpPr>
        <p:spPr>
          <a:xfrm>
            <a:off x="905671" y="2400376"/>
            <a:ext cx="1728192" cy="461665"/>
          </a:xfrm>
          <a:prstGeom prst="rect">
            <a:avLst/>
          </a:prstGeom>
          <a:solidFill>
            <a:schemeClr val="tx2"/>
          </a:solidFill>
          <a:ln w="25400">
            <a:solidFill>
              <a:srgbClr val="FFC000"/>
            </a:solidFill>
          </a:ln>
        </p:spPr>
        <p:txBody>
          <a:bodyPr wrap="square" rtlCol="0">
            <a:spAutoFit/>
          </a:bodyPr>
          <a:lstStyle>
            <a:defPPr>
              <a:defRPr lang="en-US"/>
            </a:defPPr>
            <a:lvl1pPr>
              <a:defRPr b="1">
                <a:latin typeface="黑体" panose="02010609060101010101" pitchFamily="49" charset="-122"/>
                <a:ea typeface="黑体" panose="02010609060101010101" pitchFamily="49" charset="-122"/>
              </a:defRPr>
            </a:lvl1pPr>
          </a:lstStyle>
          <a:p>
            <a:r>
              <a:rPr lang="zh-CN" altLang="en-US" dirty="0"/>
              <a:t>有暴露史</a:t>
            </a:r>
          </a:p>
        </p:txBody>
      </p:sp>
      <p:sp>
        <p:nvSpPr>
          <p:cNvPr id="5" name="矩形 4"/>
          <p:cNvSpPr/>
          <p:nvPr/>
        </p:nvSpPr>
        <p:spPr>
          <a:xfrm>
            <a:off x="2987824" y="2258637"/>
            <a:ext cx="503664" cy="769441"/>
          </a:xfrm>
          <a:prstGeom prst="rect">
            <a:avLst/>
          </a:prstGeom>
        </p:spPr>
        <p:txBody>
          <a:bodyPr wrap="none">
            <a:spAutoFit/>
          </a:bodyPr>
          <a:lstStyle/>
          <a:p>
            <a:r>
              <a:rPr lang="en-US" altLang="zh-CN" sz="4400" b="1" dirty="0">
                <a:solidFill>
                  <a:srgbClr val="FF0000"/>
                </a:solidFill>
              </a:rPr>
              <a:t>+</a:t>
            </a:r>
            <a:endParaRPr lang="zh-CN" altLang="en-US" sz="4400" b="1" dirty="0">
              <a:solidFill>
                <a:srgbClr val="FF0000"/>
              </a:solidFill>
            </a:endParaRPr>
          </a:p>
        </p:txBody>
      </p:sp>
      <p:sp>
        <p:nvSpPr>
          <p:cNvPr id="6" name="内容占位符 2"/>
          <p:cNvSpPr txBox="1">
            <a:spLocks/>
          </p:cNvSpPr>
          <p:nvPr/>
        </p:nvSpPr>
        <p:spPr bwMode="auto">
          <a:xfrm>
            <a:off x="905671" y="4496925"/>
            <a:ext cx="8001000" cy="551171"/>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kumimoji="1" sz="2800" kern="1200">
                <a:solidFill>
                  <a:schemeClr val="tx1"/>
                </a:solidFill>
                <a:latin typeface="楷体" panose="02010609060101010101" pitchFamily="49" charset="-122"/>
                <a:ea typeface="楷体" panose="02010609060101010101" pitchFamily="49" charset="-122"/>
                <a:cs typeface="+mn-cs"/>
              </a:defRPr>
            </a:lvl1pPr>
            <a:lvl2pPr marL="742950" indent="-285750" algn="l" rtl="0" eaLnBrk="0" fontAlgn="base" hangingPunct="0">
              <a:spcBef>
                <a:spcPct val="20000"/>
              </a:spcBef>
              <a:spcAft>
                <a:spcPct val="0"/>
              </a:spcAft>
              <a:buClr>
                <a:schemeClr val="tx1"/>
              </a:buClr>
              <a:buSzPct val="75000"/>
              <a:buChar char="–"/>
              <a:defRPr kumimoji="1" sz="2400" kern="1200">
                <a:solidFill>
                  <a:schemeClr val="tx1"/>
                </a:solidFill>
                <a:latin typeface="楷体" panose="02010609060101010101" pitchFamily="49" charset="-122"/>
                <a:ea typeface="楷体" panose="02010609060101010101" pitchFamily="49" charset="-122"/>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kumimoji="1" sz="2000" kern="1200">
                <a:solidFill>
                  <a:schemeClr val="tx1"/>
                </a:solidFill>
                <a:latin typeface="楷体" panose="02010609060101010101" pitchFamily="49" charset="-122"/>
                <a:ea typeface="楷体" panose="02010609060101010101" pitchFamily="49" charset="-122"/>
                <a:cs typeface="+mn-cs"/>
              </a:defRPr>
            </a:lvl3pPr>
            <a:lvl4pPr marL="1600200" indent="-228600" algn="l" rtl="0" eaLnBrk="0" fontAlgn="base" hangingPunct="0">
              <a:spcBef>
                <a:spcPct val="20000"/>
              </a:spcBef>
              <a:spcAft>
                <a:spcPct val="0"/>
              </a:spcAft>
              <a:buClr>
                <a:schemeClr val="tx1"/>
              </a:buClr>
              <a:buSzPct val="80000"/>
              <a:buChar char="–"/>
              <a:defRPr kumimoji="1" kern="1200">
                <a:solidFill>
                  <a:schemeClr val="tx1"/>
                </a:solidFill>
                <a:latin typeface="楷体" panose="02010609060101010101" pitchFamily="49" charset="-122"/>
                <a:ea typeface="楷体" panose="02010609060101010101" pitchFamily="49" charset="-122"/>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kumimoji="1" kern="1200">
                <a:solidFill>
                  <a:schemeClr val="tx1"/>
                </a:solidFill>
                <a:latin typeface="楷体" panose="02010609060101010101" pitchFamily="49" charset="-122"/>
                <a:ea typeface="楷体"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2400" dirty="0" smtClean="0"/>
              <a:t>（</a:t>
            </a:r>
            <a:r>
              <a:rPr lang="en-US" altLang="zh-CN" sz="2400" dirty="0" smtClean="0"/>
              <a:t>2</a:t>
            </a:r>
            <a:r>
              <a:rPr lang="zh-CN" altLang="en-US" sz="2400" dirty="0" smtClean="0"/>
              <a:t>）</a:t>
            </a:r>
            <a:r>
              <a:rPr lang="zh-CN" altLang="zh-CN" sz="2400" dirty="0" smtClean="0"/>
              <a:t>发热伴不明原因出血；</a:t>
            </a:r>
            <a:endParaRPr lang="zh-CN" altLang="en-US" sz="2400" dirty="0"/>
          </a:p>
        </p:txBody>
      </p:sp>
      <p:sp>
        <p:nvSpPr>
          <p:cNvPr id="7" name="内容占位符 2"/>
          <p:cNvSpPr txBox="1">
            <a:spLocks/>
          </p:cNvSpPr>
          <p:nvPr/>
        </p:nvSpPr>
        <p:spPr bwMode="auto">
          <a:xfrm>
            <a:off x="905671" y="5368532"/>
            <a:ext cx="8001000" cy="539598"/>
          </a:xfrm>
          <a:prstGeom prst="rect">
            <a:avLst/>
          </a:prstGeom>
          <a:noFill/>
          <a:ln w="9525">
            <a:solidFill>
              <a:schemeClr val="tx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kumimoji="1" sz="2800" kern="1200">
                <a:solidFill>
                  <a:schemeClr val="tx1"/>
                </a:solidFill>
                <a:latin typeface="楷体" panose="02010609060101010101" pitchFamily="49" charset="-122"/>
                <a:ea typeface="楷体" panose="02010609060101010101" pitchFamily="49" charset="-122"/>
                <a:cs typeface="+mn-cs"/>
              </a:defRPr>
            </a:lvl1pPr>
            <a:lvl2pPr marL="742950" indent="-285750" algn="l" rtl="0" eaLnBrk="0" fontAlgn="base" hangingPunct="0">
              <a:spcBef>
                <a:spcPct val="20000"/>
              </a:spcBef>
              <a:spcAft>
                <a:spcPct val="0"/>
              </a:spcAft>
              <a:buClr>
                <a:schemeClr val="tx1"/>
              </a:buClr>
              <a:buSzPct val="75000"/>
              <a:buChar char="–"/>
              <a:defRPr kumimoji="1" sz="2400" kern="1200">
                <a:solidFill>
                  <a:schemeClr val="tx1"/>
                </a:solidFill>
                <a:latin typeface="楷体" panose="02010609060101010101" pitchFamily="49" charset="-122"/>
                <a:ea typeface="楷体" panose="02010609060101010101" pitchFamily="49" charset="-122"/>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kumimoji="1" sz="2000" kern="1200">
                <a:solidFill>
                  <a:schemeClr val="tx1"/>
                </a:solidFill>
                <a:latin typeface="楷体" panose="02010609060101010101" pitchFamily="49" charset="-122"/>
                <a:ea typeface="楷体" panose="02010609060101010101" pitchFamily="49" charset="-122"/>
                <a:cs typeface="+mn-cs"/>
              </a:defRPr>
            </a:lvl3pPr>
            <a:lvl4pPr marL="1600200" indent="-228600" algn="l" rtl="0" eaLnBrk="0" fontAlgn="base" hangingPunct="0">
              <a:spcBef>
                <a:spcPct val="20000"/>
              </a:spcBef>
              <a:spcAft>
                <a:spcPct val="0"/>
              </a:spcAft>
              <a:buClr>
                <a:schemeClr val="tx1"/>
              </a:buClr>
              <a:buSzPct val="80000"/>
              <a:buChar char="–"/>
              <a:defRPr kumimoji="1" kern="1200">
                <a:solidFill>
                  <a:schemeClr val="tx1"/>
                </a:solidFill>
                <a:latin typeface="楷体" panose="02010609060101010101" pitchFamily="49" charset="-122"/>
                <a:ea typeface="楷体" panose="02010609060101010101" pitchFamily="49" charset="-122"/>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kumimoji="1" kern="1200">
                <a:solidFill>
                  <a:schemeClr val="tx1"/>
                </a:solidFill>
                <a:latin typeface="楷体" panose="02010609060101010101" pitchFamily="49" charset="-122"/>
                <a:ea typeface="楷体"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2400" dirty="0" smtClean="0"/>
              <a:t>（</a:t>
            </a:r>
            <a:r>
              <a:rPr lang="en-US" altLang="zh-CN" sz="2400" dirty="0" smtClean="0"/>
              <a:t>3</a:t>
            </a:r>
            <a:r>
              <a:rPr lang="zh-CN" altLang="en-US" sz="2400" dirty="0" smtClean="0"/>
              <a:t>）</a:t>
            </a:r>
            <a:r>
              <a:rPr lang="zh-CN" altLang="zh-CN" sz="2400" dirty="0" smtClean="0"/>
              <a:t>不明原因猝死。</a:t>
            </a:r>
          </a:p>
          <a:p>
            <a:endParaRPr lang="zh-CN" altLang="en-US" sz="2400" dirty="0"/>
          </a:p>
        </p:txBody>
      </p:sp>
      <p:sp>
        <p:nvSpPr>
          <p:cNvPr id="8" name="文本框 7"/>
          <p:cNvSpPr txBox="1"/>
          <p:nvPr/>
        </p:nvSpPr>
        <p:spPr>
          <a:xfrm>
            <a:off x="3707904" y="2412524"/>
            <a:ext cx="2304256" cy="461665"/>
          </a:xfrm>
          <a:prstGeom prst="rect">
            <a:avLst/>
          </a:prstGeom>
          <a:solidFill>
            <a:schemeClr val="tx2"/>
          </a:solidFill>
          <a:ln w="25400">
            <a:solidFill>
              <a:srgbClr val="FFC000"/>
            </a:solidFill>
          </a:ln>
        </p:spPr>
        <p:txBody>
          <a:bodyPr wrap="square" rtlCol="0">
            <a:spAutoFit/>
          </a:bodyPr>
          <a:lstStyle>
            <a:defPPr>
              <a:defRPr lang="en-US"/>
            </a:defPPr>
            <a:lvl1pPr>
              <a:defRPr b="1">
                <a:latin typeface="黑体" panose="02010609060101010101" pitchFamily="49" charset="-122"/>
                <a:ea typeface="黑体" panose="02010609060101010101" pitchFamily="49" charset="-122"/>
              </a:defRPr>
            </a:lvl1pPr>
          </a:lstStyle>
          <a:p>
            <a:r>
              <a:rPr lang="zh-CN" altLang="en-US" dirty="0"/>
              <a:t>以</a:t>
            </a:r>
            <a:r>
              <a:rPr lang="zh-CN" altLang="en-US" dirty="0" smtClean="0"/>
              <a:t>下任一条：</a:t>
            </a:r>
            <a:endParaRPr lang="zh-CN" altLang="en-US" dirty="0"/>
          </a:p>
        </p:txBody>
      </p:sp>
    </p:spTree>
    <p:extLst>
      <p:ext uri="{BB962C8B-B14F-4D97-AF65-F5344CB8AC3E}">
        <p14:creationId xmlns:p14="http://schemas.microsoft.com/office/powerpoint/2010/main" xmlns="" val="3577221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1"/>
          <p:cNvSpPr>
            <a:spLocks noGrp="1"/>
          </p:cNvSpPr>
          <p:nvPr>
            <p:ph type="title"/>
          </p:nvPr>
        </p:nvSpPr>
        <p:spPr>
          <a:xfrm>
            <a:off x="107504" y="-20519"/>
            <a:ext cx="8001000" cy="692696"/>
          </a:xfrm>
        </p:spPr>
        <p:txBody>
          <a:bodyPr/>
          <a:lstStyle/>
          <a:p>
            <a:r>
              <a:rPr lang="en-US" altLang="zh-CN" dirty="0" smtClean="0">
                <a:solidFill>
                  <a:schemeClr val="bg1">
                    <a:lumMod val="50000"/>
                  </a:schemeClr>
                </a:solidFill>
              </a:rPr>
              <a:t>17 October 20</a:t>
            </a:r>
            <a:r>
              <a:rPr lang="en-US" altLang="zh-CN" dirty="0" smtClean="0"/>
              <a:t>14</a:t>
            </a:r>
            <a:endParaRPr lang="zh-CN" altLang="en-US" dirty="0" smtClean="0"/>
          </a:p>
        </p:txBody>
      </p:sp>
      <p:graphicFrame>
        <p:nvGraphicFramePr>
          <p:cNvPr id="3" name="表格 2"/>
          <p:cNvGraphicFramePr>
            <a:graphicFrameLocks noGrp="1"/>
          </p:cNvGraphicFramePr>
          <p:nvPr>
            <p:extLst>
              <p:ext uri="{D42A27DB-BD31-4B8C-83A1-F6EECF244321}">
                <p14:modId xmlns:p14="http://schemas.microsoft.com/office/powerpoint/2010/main" xmlns="" val="4065237880"/>
              </p:ext>
            </p:extLst>
          </p:nvPr>
        </p:nvGraphicFramePr>
        <p:xfrm>
          <a:off x="117888" y="764704"/>
          <a:ext cx="8784974" cy="5688636"/>
        </p:xfrm>
        <a:graphic>
          <a:graphicData uri="http://schemas.openxmlformats.org/drawingml/2006/table">
            <a:tbl>
              <a:tblPr firstRow="1" firstCol="1" lastRow="1" lastCol="1" bandRow="1" bandCol="1"/>
              <a:tblGrid>
                <a:gridCol w="2197211"/>
                <a:gridCol w="2197211"/>
                <a:gridCol w="2197211"/>
                <a:gridCol w="2193341"/>
              </a:tblGrid>
              <a:tr h="411627">
                <a:tc>
                  <a:txBody>
                    <a:bodyPr/>
                    <a:lstStyle/>
                    <a:p>
                      <a:pPr marL="66040">
                        <a:spcBef>
                          <a:spcPts val="555"/>
                        </a:spcBef>
                        <a:spcAft>
                          <a:spcPts val="0"/>
                        </a:spcAft>
                      </a:pPr>
                      <a:r>
                        <a:rPr lang="en-US" sz="2400" b="1"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rPr>
                        <a:t>Country</a:t>
                      </a:r>
                      <a:endParaRPr lang="zh-CN" sz="2400"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62865">
                        <a:spcBef>
                          <a:spcPts val="555"/>
                        </a:spcBef>
                        <a:spcAft>
                          <a:spcPts val="0"/>
                        </a:spcAft>
                      </a:pPr>
                      <a:r>
                        <a:rPr lang="en-US" sz="2400" b="1"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rPr>
                        <a:t>Case</a:t>
                      </a:r>
                      <a:r>
                        <a:rPr lang="en-US" sz="2400" b="1" spc="-110"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rPr>
                        <a:t> </a:t>
                      </a:r>
                      <a:r>
                        <a:rPr lang="en-US" sz="2400" b="1"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rPr>
                        <a:t>definition</a:t>
                      </a:r>
                      <a:endParaRPr lang="zh-CN" sz="2400"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555"/>
                        </a:spcBef>
                        <a:spcAft>
                          <a:spcPts val="0"/>
                        </a:spcAft>
                      </a:pPr>
                      <a:r>
                        <a:rPr lang="en-US" sz="2400" b="1" spc="5"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rPr>
                        <a:t>Cases</a:t>
                      </a:r>
                      <a:endParaRPr lang="zh-CN" sz="2400"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7525" algn="ctr">
                        <a:spcBef>
                          <a:spcPts val="555"/>
                        </a:spcBef>
                        <a:spcAft>
                          <a:spcPts val="0"/>
                        </a:spcAft>
                      </a:pPr>
                      <a:r>
                        <a:rPr lang="en-US" sz="2400" b="1" spc="10"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rPr>
                        <a:t>D</a:t>
                      </a:r>
                      <a:r>
                        <a:rPr lang="en-US" sz="2400" b="1" spc="5"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rPr>
                        <a:t>eath</a:t>
                      </a:r>
                      <a:r>
                        <a:rPr lang="en-US" sz="2400" b="1"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rPr>
                        <a:t>s</a:t>
                      </a:r>
                      <a:endParaRPr lang="zh-CN" sz="2400" dirty="0">
                        <a:solidFill>
                          <a:schemeClr val="bg1">
                            <a:lumMod val="50000"/>
                          </a:schemeClr>
                        </a:solidFill>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11627">
                <a:tc rowSpan="4">
                  <a:txBody>
                    <a:bodyPr/>
                    <a:lstStyle/>
                    <a:p>
                      <a:pPr>
                        <a:lnSpc>
                          <a:spcPts val="1000"/>
                        </a:lnSpc>
                        <a:spcAft>
                          <a:spcPts val="0"/>
                        </a:spcAft>
                      </a:pPr>
                      <a:r>
                        <a:rPr lang="en-US" sz="2400" dirty="0">
                          <a:effectLst/>
                          <a:latin typeface="Calibri" panose="020F0502020204030204" pitchFamily="34" charset="0"/>
                          <a:ea typeface="宋体" panose="02010600030101010101" pitchFamily="2" charset="-122"/>
                          <a:cs typeface="Times New Roman" panose="02020603050405020304" pitchFamily="18" charset="0"/>
                        </a:rPr>
                        <a:t> </a:t>
                      </a:r>
                      <a:endParaRPr lang="zh-CN" sz="2400" dirty="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Aft>
                          <a:spcPts val="0"/>
                        </a:spcAft>
                      </a:pPr>
                      <a:r>
                        <a:rPr lang="en-US" sz="2400" dirty="0">
                          <a:effectLst/>
                          <a:latin typeface="Calibri" panose="020F0502020204030204" pitchFamily="34" charset="0"/>
                          <a:ea typeface="宋体" panose="02010600030101010101" pitchFamily="2" charset="-122"/>
                          <a:cs typeface="Times New Roman" panose="02020603050405020304" pitchFamily="18" charset="0"/>
                        </a:rPr>
                        <a:t> </a:t>
                      </a:r>
                      <a:endParaRPr lang="zh-CN" sz="2400" dirty="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Aft>
                          <a:spcPts val="0"/>
                        </a:spcAft>
                      </a:pPr>
                      <a:r>
                        <a:rPr lang="en-US" sz="2400" dirty="0">
                          <a:effectLst/>
                          <a:latin typeface="Calibri" panose="020F0502020204030204" pitchFamily="34" charset="0"/>
                          <a:ea typeface="宋体" panose="02010600030101010101" pitchFamily="2" charset="-122"/>
                          <a:cs typeface="Times New Roman" panose="02020603050405020304" pitchFamily="18" charset="0"/>
                        </a:rPr>
                        <a:t> </a:t>
                      </a:r>
                      <a:endParaRPr lang="zh-CN" sz="2400" dirty="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Bef>
                          <a:spcPts val="35"/>
                        </a:spcBef>
                        <a:spcAft>
                          <a:spcPts val="0"/>
                        </a:spcAft>
                      </a:pPr>
                      <a:r>
                        <a:rPr lang="en-US" sz="2400" dirty="0">
                          <a:effectLst/>
                          <a:latin typeface="Calibri" panose="020F0502020204030204" pitchFamily="34" charset="0"/>
                          <a:ea typeface="宋体" panose="02010600030101010101" pitchFamily="2" charset="-122"/>
                          <a:cs typeface="Times New Roman" panose="02020603050405020304" pitchFamily="18" charset="0"/>
                        </a:rPr>
                        <a:t> </a:t>
                      </a:r>
                      <a:endParaRPr lang="zh-CN" sz="2400" dirty="0">
                        <a:effectLst/>
                        <a:latin typeface="Calibri" panose="020F0502020204030204" pitchFamily="34" charset="0"/>
                        <a:ea typeface="宋体" panose="02010600030101010101" pitchFamily="2" charset="-122"/>
                        <a:cs typeface="Times New Roman" panose="02020603050405020304" pitchFamily="18" charset="0"/>
                      </a:endParaRPr>
                    </a:p>
                    <a:p>
                      <a:pPr marL="66040">
                        <a:spcAft>
                          <a:spcPts val="0"/>
                        </a:spcAft>
                      </a:pPr>
                      <a:r>
                        <a:rPr lang="en-US" sz="2400" b="1" dirty="0">
                          <a:effectLst/>
                          <a:latin typeface="Calibri" panose="020F0502020204030204" pitchFamily="34" charset="0"/>
                          <a:ea typeface="宋体" panose="02010600030101010101" pitchFamily="2" charset="-122"/>
                          <a:cs typeface="Times New Roman" panose="02020603050405020304" pitchFamily="18" charset="0"/>
                        </a:rPr>
                        <a:t>Guinea</a:t>
                      </a:r>
                      <a:endParaRPr lang="zh-CN" sz="24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Confirmed</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1217</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671</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397117">
                <a:tc vMerge="1">
                  <a:txBody>
                    <a:bodyPr/>
                    <a:lstStyle/>
                    <a:p>
                      <a:endParaRPr lang="zh-CN" altLang="en-US"/>
                    </a:p>
                  </a:txBody>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Probable</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191</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191</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01423">
                <a:tc vMerge="1">
                  <a:txBody>
                    <a:bodyPr/>
                    <a:lstStyle/>
                    <a:p>
                      <a:endParaRPr lang="zh-CN" altLang="en-US"/>
                    </a:p>
                  </a:txBody>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Suspected</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111</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4985" marR="517525" algn="ctr">
                        <a:spcBef>
                          <a:spcPts val="4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0</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11627">
                <a:tc vMerge="1">
                  <a:txBody>
                    <a:bodyPr/>
                    <a:lstStyle/>
                    <a:p>
                      <a:endParaRPr lang="zh-CN" altLang="en-US"/>
                    </a:p>
                  </a:txBody>
                  <a:tcPr/>
                </a:tc>
                <a:tc>
                  <a:txBody>
                    <a:bodyPr/>
                    <a:lstStyle/>
                    <a:p>
                      <a:pPr marL="62865">
                        <a:spcBef>
                          <a:spcPts val="555"/>
                        </a:spcBef>
                        <a:spcAft>
                          <a:spcPts val="0"/>
                        </a:spcAft>
                      </a:pPr>
                      <a:r>
                        <a:rPr lang="en-US" sz="2400" b="1">
                          <a:effectLst/>
                          <a:latin typeface="Calibri" panose="020F0502020204030204" pitchFamily="34" charset="0"/>
                          <a:ea typeface="宋体" panose="02010600030101010101" pitchFamily="2" charset="-122"/>
                          <a:cs typeface="Times New Roman" panose="02020603050405020304" pitchFamily="18" charset="0"/>
                        </a:rPr>
                        <a:t>All</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b="1" spc="5">
                          <a:effectLst/>
                          <a:latin typeface="Calibri" panose="020F0502020204030204" pitchFamily="34" charset="0"/>
                          <a:ea typeface="宋体" panose="02010600030101010101" pitchFamily="2" charset="-122"/>
                          <a:cs typeface="Times New Roman" panose="02020603050405020304" pitchFamily="18" charset="0"/>
                        </a:rPr>
                        <a:t>1519</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b="1" spc="5">
                          <a:effectLst/>
                          <a:latin typeface="Calibri" panose="020F0502020204030204" pitchFamily="34" charset="0"/>
                          <a:ea typeface="宋体" panose="02010600030101010101" pitchFamily="2" charset="-122"/>
                          <a:cs typeface="Times New Roman" panose="02020603050405020304" pitchFamily="18" charset="0"/>
                        </a:rPr>
                        <a:t>862</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397117">
                <a:tc rowSpan="4">
                  <a:txBody>
                    <a:bodyPr/>
                    <a:lstStyle/>
                    <a:p>
                      <a:pPr>
                        <a:lnSpc>
                          <a:spcPts val="1000"/>
                        </a:lnSpc>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Bef>
                          <a:spcPts val="3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p>
                      <a:pPr marL="66040">
                        <a:spcAft>
                          <a:spcPts val="0"/>
                        </a:spcAft>
                      </a:pPr>
                      <a:r>
                        <a:rPr lang="en-US" sz="2400" b="1">
                          <a:effectLst/>
                          <a:latin typeface="Calibri" panose="020F0502020204030204" pitchFamily="34" charset="0"/>
                          <a:ea typeface="宋体" panose="02010600030101010101" pitchFamily="2" charset="-122"/>
                          <a:cs typeface="Times New Roman" panose="02020603050405020304" pitchFamily="18" charset="0"/>
                        </a:rPr>
                        <a:t>Liberia</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Confirmed</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4990" marR="554990" algn="ctr">
                        <a:spcBef>
                          <a:spcPts val="4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669925" marR="671830" algn="ctr">
                        <a:spcBef>
                          <a:spcPts val="4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01423">
                <a:tc vMerge="1">
                  <a:txBody>
                    <a:bodyPr/>
                    <a:lstStyle/>
                    <a:p>
                      <a:endParaRPr lang="zh-CN" altLang="en-US"/>
                    </a:p>
                  </a:txBody>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Probable</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4990" marR="554990" algn="ctr">
                        <a:spcBef>
                          <a:spcPts val="4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669925" marR="671830" algn="ctr">
                        <a:spcBef>
                          <a:spcPts val="4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01423">
                <a:tc vMerge="1">
                  <a:txBody>
                    <a:bodyPr/>
                    <a:lstStyle/>
                    <a:p>
                      <a:endParaRPr lang="zh-CN" altLang="en-US"/>
                    </a:p>
                  </a:txBody>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Suspected</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4990" marR="554990" algn="ctr">
                        <a:spcBef>
                          <a:spcPts val="4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669925" marR="671830" algn="ctr">
                        <a:spcBef>
                          <a:spcPts val="4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11627">
                <a:tc vMerge="1">
                  <a:txBody>
                    <a:bodyPr/>
                    <a:lstStyle/>
                    <a:p>
                      <a:endParaRPr lang="zh-CN" altLang="en-US"/>
                    </a:p>
                  </a:txBody>
                  <a:tcPr/>
                </a:tc>
                <a:tc>
                  <a:txBody>
                    <a:bodyPr/>
                    <a:lstStyle/>
                    <a:p>
                      <a:pPr marL="62865">
                        <a:spcBef>
                          <a:spcPts val="555"/>
                        </a:spcBef>
                        <a:spcAft>
                          <a:spcPts val="0"/>
                        </a:spcAft>
                      </a:pPr>
                      <a:r>
                        <a:rPr lang="en-US" sz="2400" b="1">
                          <a:effectLst/>
                          <a:latin typeface="Calibri" panose="020F0502020204030204" pitchFamily="34" charset="0"/>
                          <a:ea typeface="宋体" panose="02010600030101010101" pitchFamily="2" charset="-122"/>
                          <a:cs typeface="Times New Roman" panose="02020603050405020304" pitchFamily="18" charset="0"/>
                        </a:rPr>
                        <a:t>All</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b="1" spc="5">
                          <a:effectLst/>
                          <a:latin typeface="Calibri" panose="020F0502020204030204" pitchFamily="34" charset="0"/>
                          <a:ea typeface="宋体" panose="02010600030101010101" pitchFamily="2" charset="-122"/>
                          <a:cs typeface="Times New Roman" panose="02020603050405020304" pitchFamily="18" charset="0"/>
                        </a:rPr>
                        <a:t>4262</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b="1" spc="5">
                          <a:effectLst/>
                          <a:latin typeface="Calibri" panose="020F0502020204030204" pitchFamily="34" charset="0"/>
                          <a:ea typeface="宋体" panose="02010600030101010101" pitchFamily="2" charset="-122"/>
                          <a:cs typeface="Times New Roman" panose="02020603050405020304" pitchFamily="18" charset="0"/>
                        </a:rPr>
                        <a:t>2484</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11627">
                <a:tc rowSpan="4">
                  <a:txBody>
                    <a:bodyPr/>
                    <a:lstStyle/>
                    <a:p>
                      <a:pPr>
                        <a:lnSpc>
                          <a:spcPts val="1000"/>
                        </a:lnSpc>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p>
                      <a:pPr>
                        <a:lnSpc>
                          <a:spcPts val="1000"/>
                        </a:lnSpc>
                        <a:spcBef>
                          <a:spcPts val="3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p>
                      <a:pPr marL="66040">
                        <a:spcAft>
                          <a:spcPts val="0"/>
                        </a:spcAft>
                      </a:pPr>
                      <a:r>
                        <a:rPr lang="en-US" sz="2400" b="1">
                          <a:effectLst/>
                          <a:latin typeface="Calibri" panose="020F0502020204030204" pitchFamily="34" charset="0"/>
                          <a:ea typeface="宋体" panose="02010600030101010101" pitchFamily="2" charset="-122"/>
                          <a:cs typeface="Times New Roman" panose="02020603050405020304" pitchFamily="18" charset="0"/>
                        </a:rPr>
                        <a:t>Sierra</a:t>
                      </a:r>
                      <a:r>
                        <a:rPr lang="en-US" sz="2400" b="1" spc="-90">
                          <a:effectLst/>
                          <a:latin typeface="Calibri" panose="020F0502020204030204" pitchFamily="34" charset="0"/>
                          <a:ea typeface="宋体" panose="02010600030101010101" pitchFamily="2" charset="-122"/>
                          <a:cs typeface="Times New Roman" panose="02020603050405020304" pitchFamily="18" charset="0"/>
                        </a:rPr>
                        <a:t> </a:t>
                      </a:r>
                      <a:r>
                        <a:rPr lang="en-US" sz="2400" b="1">
                          <a:effectLst/>
                          <a:latin typeface="Calibri" panose="020F0502020204030204" pitchFamily="34" charset="0"/>
                          <a:ea typeface="宋体" panose="02010600030101010101" pitchFamily="2" charset="-122"/>
                          <a:cs typeface="Times New Roman" panose="02020603050405020304" pitchFamily="18" charset="0"/>
                        </a:rPr>
                        <a:t>Leone</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Confirmed</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2977</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932</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11627">
                <a:tc vMerge="1">
                  <a:txBody>
                    <a:bodyPr/>
                    <a:lstStyle/>
                    <a:p>
                      <a:endParaRPr lang="zh-CN" altLang="en-US"/>
                    </a:p>
                  </a:txBody>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Probable</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37**</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161**</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397117">
                <a:tc vMerge="1">
                  <a:txBody>
                    <a:bodyPr/>
                    <a:lstStyle/>
                    <a:p>
                      <a:endParaRPr lang="zh-CN" altLang="en-US"/>
                    </a:p>
                  </a:txBody>
                  <a:tcPr/>
                </a:tc>
                <a:tc>
                  <a:txBody>
                    <a:bodyPr/>
                    <a:lstStyle/>
                    <a:p>
                      <a:pPr marL="62865">
                        <a:spcBef>
                          <a:spcPts val="555"/>
                        </a:spcBef>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Suspected</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396</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spc="5">
                          <a:effectLst/>
                          <a:latin typeface="Calibri" panose="020F0502020204030204" pitchFamily="34" charset="0"/>
                          <a:ea typeface="宋体" panose="02010600030101010101" pitchFamily="2" charset="-122"/>
                          <a:cs typeface="Times New Roman" panose="02020603050405020304" pitchFamily="18" charset="0"/>
                        </a:rPr>
                        <a:t>107</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11627">
                <a:tc vMerge="1">
                  <a:txBody>
                    <a:bodyPr/>
                    <a:lstStyle/>
                    <a:p>
                      <a:endParaRPr lang="zh-CN" altLang="en-US"/>
                    </a:p>
                  </a:txBody>
                  <a:tcPr/>
                </a:tc>
                <a:tc>
                  <a:txBody>
                    <a:bodyPr/>
                    <a:lstStyle/>
                    <a:p>
                      <a:pPr marL="62865">
                        <a:spcBef>
                          <a:spcPts val="555"/>
                        </a:spcBef>
                        <a:spcAft>
                          <a:spcPts val="0"/>
                        </a:spcAft>
                      </a:pPr>
                      <a:r>
                        <a:rPr lang="en-US" sz="2400" b="1">
                          <a:effectLst/>
                          <a:latin typeface="Calibri" panose="020F0502020204030204" pitchFamily="34" charset="0"/>
                          <a:ea typeface="宋体" panose="02010600030101010101" pitchFamily="2" charset="-122"/>
                          <a:cs typeface="Times New Roman" panose="02020603050405020304" pitchFamily="18" charset="0"/>
                        </a:rPr>
                        <a:t>All</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b="1" spc="5">
                          <a:effectLst/>
                          <a:latin typeface="Calibri" panose="020F0502020204030204" pitchFamily="34" charset="0"/>
                          <a:ea typeface="宋体" panose="02010600030101010101" pitchFamily="2" charset="-122"/>
                          <a:cs typeface="Times New Roman" panose="02020603050405020304" pitchFamily="18" charset="0"/>
                        </a:rPr>
                        <a:t>3410</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b="1" spc="5">
                          <a:effectLst/>
                          <a:latin typeface="Calibri" panose="020F0502020204030204" pitchFamily="34" charset="0"/>
                          <a:ea typeface="宋体" panose="02010600030101010101" pitchFamily="2" charset="-122"/>
                          <a:cs typeface="Times New Roman" panose="02020603050405020304" pitchFamily="18" charset="0"/>
                        </a:rPr>
                        <a:t>1200</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r h="411627">
                <a:tc>
                  <a:txBody>
                    <a:bodyPr/>
                    <a:lstStyle/>
                    <a:p>
                      <a:pPr marL="66040">
                        <a:spcBef>
                          <a:spcPts val="555"/>
                        </a:spcBef>
                        <a:spcAft>
                          <a:spcPts val="0"/>
                        </a:spcAft>
                      </a:pPr>
                      <a:r>
                        <a:rPr lang="en-US" sz="2400" b="1">
                          <a:effectLst/>
                          <a:latin typeface="Calibri" panose="020F0502020204030204" pitchFamily="34" charset="0"/>
                          <a:ea typeface="宋体" panose="02010600030101010101" pitchFamily="2" charset="-122"/>
                          <a:cs typeface="Times New Roman" panose="02020603050405020304" pitchFamily="18" charset="0"/>
                        </a:rPr>
                        <a:t>Total</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a:spcAft>
                          <a:spcPts val="0"/>
                        </a:spcAft>
                      </a:pPr>
                      <a:r>
                        <a:rPr lang="en-US" sz="2400">
                          <a:effectLst/>
                          <a:latin typeface="Calibri" panose="020F0502020204030204" pitchFamily="34" charset="0"/>
                          <a:ea typeface="宋体" panose="02010600030101010101" pitchFamily="2" charset="-122"/>
                          <a:cs typeface="Times New Roman" panose="02020603050405020304" pitchFamily="18" charset="0"/>
                        </a:rPr>
                        <a:t> </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56260" marR="554990" algn="ctr">
                        <a:spcBef>
                          <a:spcPts val="455"/>
                        </a:spcBef>
                        <a:spcAft>
                          <a:spcPts val="0"/>
                        </a:spcAft>
                      </a:pPr>
                      <a:r>
                        <a:rPr lang="en-US" sz="2400" b="1" spc="5">
                          <a:effectLst/>
                          <a:latin typeface="Calibri" panose="020F0502020204030204" pitchFamily="34" charset="0"/>
                          <a:ea typeface="宋体" panose="02010600030101010101" pitchFamily="2" charset="-122"/>
                          <a:cs typeface="Times New Roman" panose="02020603050405020304" pitchFamily="18" charset="0"/>
                        </a:rPr>
                        <a:t>9191</a:t>
                      </a:r>
                      <a:endParaRPr lang="zh-CN" sz="240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c>
                  <a:txBody>
                    <a:bodyPr/>
                    <a:lstStyle/>
                    <a:p>
                      <a:pPr marL="515620" marR="516890" algn="ctr">
                        <a:spcBef>
                          <a:spcPts val="455"/>
                        </a:spcBef>
                        <a:spcAft>
                          <a:spcPts val="0"/>
                        </a:spcAft>
                      </a:pPr>
                      <a:r>
                        <a:rPr lang="en-US" sz="2400" b="1" spc="5" dirty="0">
                          <a:effectLst/>
                          <a:latin typeface="Calibri" panose="020F0502020204030204" pitchFamily="34" charset="0"/>
                          <a:ea typeface="宋体" panose="02010600030101010101" pitchFamily="2" charset="-122"/>
                          <a:cs typeface="Times New Roman" panose="02020603050405020304" pitchFamily="18" charset="0"/>
                        </a:rPr>
                        <a:t>4546</a:t>
                      </a:r>
                      <a:endParaRPr lang="zh-CN" sz="2400" dirty="0">
                        <a:effectLst/>
                        <a:latin typeface="Calibri" panose="020F0502020204030204" pitchFamily="34" charset="0"/>
                        <a:ea typeface="宋体" panose="02010600030101010101" pitchFamily="2" charset="-122"/>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确诊病例</a:t>
            </a:r>
            <a:endParaRPr lang="zh-CN" altLang="en-US" dirty="0"/>
          </a:p>
        </p:txBody>
      </p:sp>
      <p:sp>
        <p:nvSpPr>
          <p:cNvPr id="3" name="内容占位符 2"/>
          <p:cNvSpPr>
            <a:spLocks noGrp="1"/>
          </p:cNvSpPr>
          <p:nvPr>
            <p:ph idx="1"/>
          </p:nvPr>
        </p:nvSpPr>
        <p:spPr/>
        <p:txBody>
          <a:bodyPr/>
          <a:lstStyle/>
          <a:p>
            <a:r>
              <a:rPr lang="zh-CN" altLang="zh-CN" dirty="0"/>
              <a:t>（1）核酸检测阳性</a:t>
            </a:r>
            <a:r>
              <a:rPr lang="zh-CN" altLang="zh-CN" dirty="0" smtClean="0"/>
              <a:t>：</a:t>
            </a:r>
            <a:r>
              <a:rPr lang="zh-CN" altLang="zh-CN" dirty="0"/>
              <a:t>病程不足72小时</a:t>
            </a:r>
            <a:r>
              <a:rPr lang="zh-CN" altLang="zh-CN" dirty="0" smtClean="0"/>
              <a:t>，</a:t>
            </a:r>
            <a:r>
              <a:rPr lang="zh-CN" altLang="zh-CN" dirty="0"/>
              <a:t>若核酸检测阴性，</a:t>
            </a:r>
            <a:r>
              <a:rPr lang="zh-CN" altLang="zh-CN" dirty="0" smtClean="0"/>
              <a:t>应在达</a:t>
            </a:r>
            <a:r>
              <a:rPr lang="zh-CN" altLang="zh-CN" dirty="0"/>
              <a:t>72小时后再次检测</a:t>
            </a:r>
            <a:r>
              <a:rPr lang="zh-CN" altLang="zh-CN" dirty="0" smtClean="0"/>
              <a:t>；</a:t>
            </a:r>
            <a:endParaRPr lang="en-US" altLang="zh-CN" dirty="0" smtClean="0"/>
          </a:p>
          <a:p>
            <a:r>
              <a:rPr lang="zh-CN" altLang="zh-CN" dirty="0"/>
              <a:t>（2）病毒抗原检测阳性</a:t>
            </a:r>
            <a:r>
              <a:rPr lang="zh-CN" altLang="zh-CN" dirty="0" smtClean="0"/>
              <a:t>：</a:t>
            </a:r>
            <a:endParaRPr lang="en-US" altLang="zh-CN" dirty="0" smtClean="0"/>
          </a:p>
          <a:p>
            <a:r>
              <a:rPr lang="zh-CN" altLang="zh-CN" dirty="0"/>
              <a:t>（3）分离到病毒</a:t>
            </a:r>
            <a:r>
              <a:rPr lang="zh-CN" altLang="zh-CN" dirty="0" smtClean="0"/>
              <a:t>：</a:t>
            </a:r>
            <a:endParaRPr lang="en-US" altLang="zh-CN" dirty="0" smtClean="0"/>
          </a:p>
          <a:p>
            <a:r>
              <a:rPr lang="zh-CN" altLang="en-US" dirty="0" smtClean="0"/>
              <a:t>（</a:t>
            </a:r>
            <a:r>
              <a:rPr lang="en-US" altLang="zh-CN" dirty="0" smtClean="0"/>
              <a:t>4</a:t>
            </a:r>
            <a:r>
              <a:rPr lang="zh-CN" altLang="en-US" dirty="0" smtClean="0"/>
              <a:t>）</a:t>
            </a:r>
            <a:r>
              <a:rPr lang="zh-CN" altLang="zh-CN" dirty="0" smtClean="0"/>
              <a:t>IgM</a:t>
            </a:r>
            <a:r>
              <a:rPr lang="zh-CN" altLang="zh-CN" dirty="0"/>
              <a:t>抗体检测阳性；双份血清特异性IgG抗体阳转或恢复期较急性期4倍及以上</a:t>
            </a:r>
            <a:r>
              <a:rPr lang="zh-CN" altLang="zh-CN" dirty="0" smtClean="0"/>
              <a:t>升高</a:t>
            </a:r>
            <a:endParaRPr lang="en-US" altLang="zh-CN" dirty="0" smtClean="0"/>
          </a:p>
          <a:p>
            <a:r>
              <a:rPr lang="zh-CN" altLang="en-US" dirty="0" smtClean="0"/>
              <a:t>（</a:t>
            </a:r>
            <a:r>
              <a:rPr lang="zh-CN" altLang="zh-CN" dirty="0" smtClean="0"/>
              <a:t>5</a:t>
            </a:r>
            <a:r>
              <a:rPr lang="zh-CN" altLang="zh-CN" dirty="0"/>
              <a:t>）组织中病原学检测</a:t>
            </a:r>
            <a:r>
              <a:rPr lang="zh-CN" altLang="zh-CN" dirty="0" smtClean="0"/>
              <a:t>阳性</a:t>
            </a:r>
            <a:endParaRPr lang="zh-CN" altLang="en-US" dirty="0"/>
          </a:p>
        </p:txBody>
      </p:sp>
    </p:spTree>
    <p:extLst>
      <p:ext uri="{BB962C8B-B14F-4D97-AF65-F5344CB8AC3E}">
        <p14:creationId xmlns:p14="http://schemas.microsoft.com/office/powerpoint/2010/main" xmlns="" val="31476103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鉴别诊断</a:t>
            </a:r>
            <a:endParaRPr lang="zh-CN" altLang="en-US" dirty="0"/>
          </a:p>
        </p:txBody>
      </p:sp>
      <p:sp>
        <p:nvSpPr>
          <p:cNvPr id="3" name="内容占位符 2"/>
          <p:cNvSpPr>
            <a:spLocks noGrp="1"/>
          </p:cNvSpPr>
          <p:nvPr>
            <p:ph idx="1"/>
          </p:nvPr>
        </p:nvSpPr>
        <p:spPr/>
        <p:txBody>
          <a:bodyPr/>
          <a:lstStyle/>
          <a:p>
            <a:r>
              <a:rPr lang="zh-CN" altLang="zh-CN" dirty="0"/>
              <a:t>1.马尔堡出血热、克里米亚刚果出血热、拉沙热和肾综合征出血热等病毒性出血热。</a:t>
            </a:r>
          </a:p>
          <a:p>
            <a:r>
              <a:rPr lang="zh-CN" altLang="zh-CN" dirty="0"/>
              <a:t>2.伤寒。</a:t>
            </a:r>
          </a:p>
          <a:p>
            <a:r>
              <a:rPr lang="zh-CN" altLang="zh-CN" dirty="0"/>
              <a:t>3.恶性疟疾。</a:t>
            </a:r>
          </a:p>
          <a:p>
            <a:r>
              <a:rPr lang="zh-CN" altLang="zh-CN" dirty="0"/>
              <a:t>4.其他：病毒性肝炎、钩端螺旋体病、斑疹伤寒、单核细胞增多症等。</a:t>
            </a:r>
          </a:p>
          <a:p>
            <a:endParaRPr lang="zh-CN" altLang="en-US" dirty="0"/>
          </a:p>
        </p:txBody>
      </p:sp>
    </p:spTree>
    <p:extLst>
      <p:ext uri="{BB962C8B-B14F-4D97-AF65-F5344CB8AC3E}">
        <p14:creationId xmlns:p14="http://schemas.microsoft.com/office/powerpoint/2010/main" xmlns="" val="3170226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2420888"/>
            <a:ext cx="8001000" cy="1143000"/>
          </a:xfrm>
        </p:spPr>
        <p:txBody>
          <a:bodyPr/>
          <a:lstStyle/>
          <a:p>
            <a:pPr algn="ctr"/>
            <a:r>
              <a:rPr lang="zh-CN" altLang="en-US" sz="4400" dirty="0"/>
              <a:t>病例处置流程</a:t>
            </a:r>
          </a:p>
        </p:txBody>
      </p:sp>
    </p:spTree>
    <p:extLst>
      <p:ext uri="{BB962C8B-B14F-4D97-AF65-F5344CB8AC3E}">
        <p14:creationId xmlns:p14="http://schemas.microsoft.com/office/powerpoint/2010/main" xmlns="" val="1690224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留观病例临床处置（</a:t>
            </a:r>
            <a:r>
              <a:rPr lang="en-US" altLang="zh-CN" dirty="0" smtClean="0"/>
              <a:t>1</a:t>
            </a:r>
            <a:r>
              <a:rPr lang="zh-CN" altLang="en-US" dirty="0" smtClean="0"/>
              <a:t>）</a:t>
            </a:r>
            <a:endParaRPr lang="zh-CN" altLang="en-US" dirty="0"/>
          </a:p>
        </p:txBody>
      </p:sp>
      <p:sp>
        <p:nvSpPr>
          <p:cNvPr id="3" name="内容占位符 2"/>
          <p:cNvSpPr>
            <a:spLocks noGrp="1"/>
          </p:cNvSpPr>
          <p:nvPr>
            <p:ph idx="1"/>
          </p:nvPr>
        </p:nvSpPr>
        <p:spPr/>
        <p:txBody>
          <a:bodyPr/>
          <a:lstStyle/>
          <a:p>
            <a:endParaRPr lang="zh-CN" altLang="en-US" dirty="0"/>
          </a:p>
        </p:txBody>
      </p:sp>
      <p:pic>
        <p:nvPicPr>
          <p:cNvPr id="6" name="图片 5"/>
          <p:cNvPicPr>
            <a:picLocks noChangeAspect="1"/>
          </p:cNvPicPr>
          <p:nvPr/>
        </p:nvPicPr>
        <p:blipFill>
          <a:blip r:embed="rId2" cstate="print"/>
          <a:stretch>
            <a:fillRect/>
          </a:stretch>
        </p:blipFill>
        <p:spPr>
          <a:xfrm>
            <a:off x="755576" y="2062163"/>
            <a:ext cx="7658100" cy="4038600"/>
          </a:xfrm>
          <a:prstGeom prst="rect">
            <a:avLst/>
          </a:prstGeom>
        </p:spPr>
      </p:pic>
    </p:spTree>
    <p:extLst>
      <p:ext uri="{BB962C8B-B14F-4D97-AF65-F5344CB8AC3E}">
        <p14:creationId xmlns:p14="http://schemas.microsoft.com/office/powerpoint/2010/main" xmlns="" val="42681689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留</a:t>
            </a:r>
            <a:r>
              <a:rPr lang="zh-CN" altLang="en-US" dirty="0" smtClean="0"/>
              <a:t>观病例临床处置（</a:t>
            </a:r>
            <a:r>
              <a:rPr lang="en-US" altLang="zh-CN" dirty="0" smtClean="0"/>
              <a:t>2</a:t>
            </a:r>
            <a:r>
              <a:rPr lang="zh-CN" altLang="en-US" dirty="0" smtClean="0"/>
              <a:t>）</a:t>
            </a:r>
            <a:r>
              <a:rPr lang="en-US" altLang="zh-CN" dirty="0" smtClean="0"/>
              <a:t>-</a:t>
            </a:r>
            <a:r>
              <a:rPr lang="zh-CN" altLang="en-US" dirty="0" smtClean="0"/>
              <a:t>解除隔离条件</a:t>
            </a:r>
            <a:endParaRPr lang="zh-CN" altLang="en-US" dirty="0"/>
          </a:p>
        </p:txBody>
      </p:sp>
      <p:sp>
        <p:nvSpPr>
          <p:cNvPr id="3" name="内容占位符 2"/>
          <p:cNvSpPr>
            <a:spLocks noGrp="1"/>
          </p:cNvSpPr>
          <p:nvPr>
            <p:ph idx="1"/>
          </p:nvPr>
        </p:nvSpPr>
        <p:spPr/>
        <p:txBody>
          <a:bodyPr/>
          <a:lstStyle/>
          <a:p>
            <a:endParaRPr lang="zh-CN" altLang="en-US" dirty="0"/>
          </a:p>
        </p:txBody>
      </p:sp>
      <p:pic>
        <p:nvPicPr>
          <p:cNvPr id="4" name="图片 3"/>
          <p:cNvPicPr>
            <a:picLocks noChangeAspect="1"/>
          </p:cNvPicPr>
          <p:nvPr/>
        </p:nvPicPr>
        <p:blipFill rotWithShape="1">
          <a:blip r:embed="rId2" cstate="print"/>
          <a:srcRect l="19710"/>
          <a:stretch/>
        </p:blipFill>
        <p:spPr>
          <a:xfrm>
            <a:off x="32925" y="2060848"/>
            <a:ext cx="9161859" cy="3857625"/>
          </a:xfrm>
          <a:prstGeom prst="rect">
            <a:avLst/>
          </a:prstGeom>
        </p:spPr>
      </p:pic>
    </p:spTree>
    <p:extLst>
      <p:ext uri="{BB962C8B-B14F-4D97-AF65-F5344CB8AC3E}">
        <p14:creationId xmlns:p14="http://schemas.microsoft.com/office/powerpoint/2010/main" xmlns="" val="3794366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疑似病例处置流程（</a:t>
            </a:r>
            <a:r>
              <a:rPr lang="en-US" altLang="zh-CN" dirty="0" smtClean="0"/>
              <a:t>1</a:t>
            </a:r>
            <a:r>
              <a:rPr lang="zh-CN" altLang="en-US" dirty="0" smtClean="0"/>
              <a:t>）</a:t>
            </a:r>
            <a:endParaRPr lang="zh-CN" altLang="en-US" dirty="0"/>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2" cstate="print"/>
          <a:stretch>
            <a:fillRect/>
          </a:stretch>
        </p:blipFill>
        <p:spPr>
          <a:xfrm>
            <a:off x="251520" y="2132856"/>
            <a:ext cx="8486775" cy="3286125"/>
          </a:xfrm>
          <a:prstGeom prst="rect">
            <a:avLst/>
          </a:prstGeom>
        </p:spPr>
      </p:pic>
    </p:spTree>
    <p:extLst>
      <p:ext uri="{BB962C8B-B14F-4D97-AF65-F5344CB8AC3E}">
        <p14:creationId xmlns:p14="http://schemas.microsoft.com/office/powerpoint/2010/main" xmlns="" val="546647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疑似</a:t>
            </a:r>
            <a:r>
              <a:rPr lang="zh-CN" altLang="en-US" dirty="0" smtClean="0"/>
              <a:t>病例</a:t>
            </a:r>
            <a:r>
              <a:rPr lang="zh-CN" altLang="en-US" dirty="0"/>
              <a:t>处置流程</a:t>
            </a:r>
            <a:r>
              <a:rPr lang="zh-CN" altLang="en-US" dirty="0" smtClean="0"/>
              <a:t>（</a:t>
            </a:r>
            <a:r>
              <a:rPr lang="en-US" altLang="zh-CN" dirty="0" smtClean="0"/>
              <a:t>2</a:t>
            </a:r>
            <a:r>
              <a:rPr lang="zh-CN" altLang="en-US" dirty="0" smtClean="0"/>
              <a:t>）</a:t>
            </a:r>
            <a:endParaRPr lang="zh-CN" altLang="en-US" dirty="0"/>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2" cstate="print"/>
          <a:stretch>
            <a:fillRect/>
          </a:stretch>
        </p:blipFill>
        <p:spPr>
          <a:xfrm>
            <a:off x="539552" y="2132856"/>
            <a:ext cx="7581900" cy="2714625"/>
          </a:xfrm>
          <a:prstGeom prst="rect">
            <a:avLst/>
          </a:prstGeom>
        </p:spPr>
      </p:pic>
    </p:spTree>
    <p:extLst>
      <p:ext uri="{BB962C8B-B14F-4D97-AF65-F5344CB8AC3E}">
        <p14:creationId xmlns:p14="http://schemas.microsoft.com/office/powerpoint/2010/main" xmlns="" val="38491857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277253"/>
            <a:ext cx="8001000" cy="1143000"/>
          </a:xfrm>
        </p:spPr>
        <p:txBody>
          <a:bodyPr/>
          <a:lstStyle/>
          <a:p>
            <a:r>
              <a:rPr lang="zh-CN" altLang="en-US" dirty="0" smtClean="0"/>
              <a:t>处置流程小结</a:t>
            </a:r>
            <a:endParaRPr lang="zh-CN" altLang="en-US" dirty="0"/>
          </a:p>
        </p:txBody>
      </p:sp>
      <p:sp>
        <p:nvSpPr>
          <p:cNvPr id="4" name="文本框 3"/>
          <p:cNvSpPr txBox="1"/>
          <p:nvPr/>
        </p:nvSpPr>
        <p:spPr>
          <a:xfrm>
            <a:off x="1" y="4434700"/>
            <a:ext cx="2163766" cy="830997"/>
          </a:xfrm>
          <a:prstGeom prst="rect">
            <a:avLst/>
          </a:prstGeom>
          <a:solidFill>
            <a:schemeClr val="tx2"/>
          </a:solidFill>
          <a:ln w="25400">
            <a:solidFill>
              <a:srgbClr val="FFC000"/>
            </a:solidFill>
          </a:ln>
        </p:spPr>
        <p:txBody>
          <a:bodyPr wrap="square" rtlCol="0">
            <a:spAutoFit/>
          </a:bodyPr>
          <a:lstStyle>
            <a:defPPr>
              <a:defRPr lang="en-US"/>
            </a:defPPr>
            <a:lvl1pPr>
              <a:defRPr b="1">
                <a:latin typeface="黑体" panose="02010609060101010101" pitchFamily="49" charset="-122"/>
                <a:ea typeface="黑体" panose="02010609060101010101" pitchFamily="49" charset="-122"/>
              </a:defRPr>
            </a:lvl1pPr>
          </a:lstStyle>
          <a:p>
            <a:r>
              <a:rPr lang="zh-CN" altLang="en-US" dirty="0" smtClean="0"/>
              <a:t>患者或动物接触：有</a:t>
            </a:r>
            <a:r>
              <a:rPr lang="zh-CN" altLang="en-US" dirty="0"/>
              <a:t>暴露史</a:t>
            </a:r>
          </a:p>
        </p:txBody>
      </p:sp>
      <p:sp>
        <p:nvSpPr>
          <p:cNvPr id="5" name="文本框 4"/>
          <p:cNvSpPr txBox="1"/>
          <p:nvPr/>
        </p:nvSpPr>
        <p:spPr>
          <a:xfrm>
            <a:off x="0" y="1981081"/>
            <a:ext cx="2163767" cy="830997"/>
          </a:xfrm>
          <a:prstGeom prst="rect">
            <a:avLst/>
          </a:prstGeom>
          <a:solidFill>
            <a:schemeClr val="tx2"/>
          </a:solidFill>
          <a:ln w="25400">
            <a:solidFill>
              <a:srgbClr val="FFC000"/>
            </a:solidFill>
          </a:ln>
        </p:spPr>
        <p:txBody>
          <a:bodyPr wrap="square" rtlCol="0">
            <a:spAutoFit/>
          </a:bodyPr>
          <a:lstStyle/>
          <a:p>
            <a:r>
              <a:rPr lang="zh-CN" altLang="en-US" b="1" dirty="0" smtClean="0">
                <a:latin typeface="黑体" panose="02010609060101010101" pitchFamily="49" charset="-122"/>
                <a:ea typeface="黑体" panose="02010609060101010101" pitchFamily="49" charset="-122"/>
              </a:rPr>
              <a:t>旅行或旅居史：无已知暴露</a:t>
            </a:r>
            <a:endParaRPr lang="zh-CN" altLang="en-US" b="1" dirty="0">
              <a:latin typeface="黑体" panose="02010609060101010101" pitchFamily="49" charset="-122"/>
              <a:ea typeface="黑体" panose="02010609060101010101" pitchFamily="49" charset="-122"/>
            </a:endParaRPr>
          </a:p>
        </p:txBody>
      </p:sp>
      <p:sp>
        <p:nvSpPr>
          <p:cNvPr id="6" name="文本框 5"/>
          <p:cNvSpPr txBox="1"/>
          <p:nvPr/>
        </p:nvSpPr>
        <p:spPr>
          <a:xfrm>
            <a:off x="2483768" y="1609523"/>
            <a:ext cx="2448272" cy="461665"/>
          </a:xfrm>
          <a:prstGeom prst="rect">
            <a:avLst/>
          </a:prstGeom>
          <a:solidFill>
            <a:schemeClr val="tx2"/>
          </a:solidFill>
          <a:ln w="25400">
            <a:solidFill>
              <a:srgbClr val="FFC000"/>
            </a:solidFill>
          </a:ln>
        </p:spPr>
        <p:txBody>
          <a:bodyPr wrap="square" rtlCol="0">
            <a:spAutoFit/>
          </a:bodyPr>
          <a:lstStyle/>
          <a:p>
            <a:pPr algn="ctr"/>
            <a:r>
              <a:rPr lang="zh-CN" altLang="zh-CN" dirty="0" smtClean="0"/>
              <a:t>体温37</a:t>
            </a:r>
            <a:r>
              <a:rPr lang="zh-CN" altLang="zh-CN" dirty="0"/>
              <a:t>.</a:t>
            </a:r>
            <a:r>
              <a:rPr lang="en-US" altLang="zh-CN" dirty="0" smtClean="0"/>
              <a:t>3-38.5</a:t>
            </a:r>
            <a:r>
              <a:rPr lang="zh-CN" altLang="zh-CN" dirty="0" smtClean="0"/>
              <a:t>℃</a:t>
            </a:r>
            <a:endParaRPr lang="zh-CN" altLang="en-US" b="1" dirty="0">
              <a:latin typeface="黑体" panose="02010609060101010101" pitchFamily="49" charset="-122"/>
              <a:ea typeface="黑体" panose="02010609060101010101" pitchFamily="49" charset="-122"/>
            </a:endParaRPr>
          </a:p>
        </p:txBody>
      </p:sp>
      <p:sp>
        <p:nvSpPr>
          <p:cNvPr id="7" name="文本框 6"/>
          <p:cNvSpPr txBox="1"/>
          <p:nvPr/>
        </p:nvSpPr>
        <p:spPr>
          <a:xfrm>
            <a:off x="2483768" y="2585714"/>
            <a:ext cx="2448272" cy="461665"/>
          </a:xfrm>
          <a:prstGeom prst="rect">
            <a:avLst/>
          </a:prstGeom>
          <a:solidFill>
            <a:schemeClr val="tx2"/>
          </a:solidFill>
          <a:ln w="25400">
            <a:solidFill>
              <a:srgbClr val="FFC000"/>
            </a:solidFill>
          </a:ln>
        </p:spPr>
        <p:txBody>
          <a:bodyPr wrap="square" rtlCol="0">
            <a:spAutoFit/>
          </a:bodyPr>
          <a:lstStyle/>
          <a:p>
            <a:pPr algn="ctr"/>
            <a:r>
              <a:rPr lang="zh-CN" altLang="zh-CN" dirty="0" smtClean="0"/>
              <a:t>体温</a:t>
            </a:r>
            <a:r>
              <a:rPr lang="zh-CN" altLang="zh-CN" dirty="0"/>
              <a:t>≥38.6℃</a:t>
            </a:r>
            <a:endParaRPr lang="zh-CN" altLang="en-US" b="1" dirty="0">
              <a:latin typeface="黑体" panose="02010609060101010101" pitchFamily="49" charset="-122"/>
              <a:ea typeface="黑体" panose="02010609060101010101" pitchFamily="49" charset="-122"/>
            </a:endParaRPr>
          </a:p>
        </p:txBody>
      </p:sp>
      <p:sp>
        <p:nvSpPr>
          <p:cNvPr id="8" name="文本框 7"/>
          <p:cNvSpPr txBox="1"/>
          <p:nvPr/>
        </p:nvSpPr>
        <p:spPr>
          <a:xfrm>
            <a:off x="2477669" y="3445345"/>
            <a:ext cx="2448272" cy="461665"/>
          </a:xfrm>
          <a:prstGeom prst="rect">
            <a:avLst/>
          </a:prstGeom>
          <a:solidFill>
            <a:schemeClr val="tx2"/>
          </a:solidFill>
          <a:ln w="25400">
            <a:solidFill>
              <a:srgbClr val="FFC000"/>
            </a:solidFill>
          </a:ln>
        </p:spPr>
        <p:txBody>
          <a:bodyPr wrap="square" rtlCol="0">
            <a:spAutoFit/>
          </a:bodyPr>
          <a:lstStyle/>
          <a:p>
            <a:pPr algn="ctr"/>
            <a:r>
              <a:rPr lang="zh-CN" altLang="zh-CN" dirty="0" smtClean="0"/>
              <a:t>体温</a:t>
            </a:r>
            <a:r>
              <a:rPr lang="zh-CN" altLang="zh-CN" dirty="0"/>
              <a:t>≥</a:t>
            </a:r>
            <a:r>
              <a:rPr lang="zh-CN" altLang="zh-CN" dirty="0" smtClean="0"/>
              <a:t>3</a:t>
            </a:r>
            <a:r>
              <a:rPr lang="en-US" altLang="zh-CN" dirty="0" smtClean="0"/>
              <a:t>7</a:t>
            </a:r>
            <a:r>
              <a:rPr lang="zh-CN" altLang="zh-CN" dirty="0" smtClean="0"/>
              <a:t>.</a:t>
            </a:r>
            <a:r>
              <a:rPr lang="en-US" altLang="zh-CN" dirty="0" smtClean="0"/>
              <a:t>3</a:t>
            </a:r>
            <a:r>
              <a:rPr lang="zh-CN" altLang="zh-CN" dirty="0" smtClean="0"/>
              <a:t>℃</a:t>
            </a:r>
            <a:endParaRPr lang="zh-CN" altLang="en-US" b="1" dirty="0">
              <a:latin typeface="黑体" panose="02010609060101010101" pitchFamily="49" charset="-122"/>
              <a:ea typeface="黑体" panose="02010609060101010101" pitchFamily="49" charset="-122"/>
            </a:endParaRPr>
          </a:p>
        </p:txBody>
      </p:sp>
      <p:sp>
        <p:nvSpPr>
          <p:cNvPr id="9" name="文本框 8"/>
          <p:cNvSpPr txBox="1"/>
          <p:nvPr/>
        </p:nvSpPr>
        <p:spPr>
          <a:xfrm>
            <a:off x="2477669" y="4775578"/>
            <a:ext cx="2448272" cy="830997"/>
          </a:xfrm>
          <a:prstGeom prst="rect">
            <a:avLst/>
          </a:prstGeom>
          <a:solidFill>
            <a:schemeClr val="tx2"/>
          </a:solidFill>
          <a:ln w="25400">
            <a:solidFill>
              <a:srgbClr val="FFC000"/>
            </a:solidFill>
          </a:ln>
        </p:spPr>
        <p:txBody>
          <a:bodyPr wrap="square" rtlCol="0">
            <a:spAutoFit/>
          </a:bodyPr>
          <a:lstStyle/>
          <a:p>
            <a:pPr algn="ctr"/>
            <a:r>
              <a:rPr lang="zh-CN" altLang="en-US" dirty="0" smtClean="0"/>
              <a:t>发热伴</a:t>
            </a:r>
            <a:endParaRPr lang="en-US" altLang="zh-CN" dirty="0" smtClean="0"/>
          </a:p>
          <a:p>
            <a:pPr algn="ctr"/>
            <a:r>
              <a:rPr lang="zh-CN" altLang="en-US" dirty="0" smtClean="0"/>
              <a:t>不明原因出血</a:t>
            </a:r>
            <a:endParaRPr lang="zh-CN" altLang="en-US" b="1" dirty="0">
              <a:latin typeface="黑体" panose="02010609060101010101" pitchFamily="49" charset="-122"/>
              <a:ea typeface="黑体" panose="02010609060101010101" pitchFamily="49" charset="-122"/>
            </a:endParaRPr>
          </a:p>
        </p:txBody>
      </p:sp>
      <p:sp>
        <p:nvSpPr>
          <p:cNvPr id="10" name="文本框 9"/>
          <p:cNvSpPr txBox="1"/>
          <p:nvPr/>
        </p:nvSpPr>
        <p:spPr>
          <a:xfrm>
            <a:off x="2469149" y="4132096"/>
            <a:ext cx="2448272" cy="461665"/>
          </a:xfrm>
          <a:prstGeom prst="rect">
            <a:avLst/>
          </a:prstGeom>
          <a:solidFill>
            <a:schemeClr val="tx2"/>
          </a:solidFill>
          <a:ln w="25400">
            <a:solidFill>
              <a:srgbClr val="FFC000"/>
            </a:solidFill>
          </a:ln>
        </p:spPr>
        <p:txBody>
          <a:bodyPr wrap="square" rtlCol="0">
            <a:spAutoFit/>
          </a:bodyPr>
          <a:lstStyle/>
          <a:p>
            <a:pPr algn="ctr"/>
            <a:r>
              <a:rPr lang="zh-CN" altLang="zh-CN" dirty="0" smtClean="0"/>
              <a:t>体温</a:t>
            </a:r>
            <a:r>
              <a:rPr lang="zh-CN" altLang="zh-CN" dirty="0"/>
              <a:t>≥38.6℃</a:t>
            </a:r>
            <a:endParaRPr lang="zh-CN" altLang="en-US" b="1" dirty="0">
              <a:latin typeface="黑体" panose="02010609060101010101" pitchFamily="49" charset="-122"/>
              <a:ea typeface="黑体" panose="02010609060101010101" pitchFamily="49" charset="-122"/>
            </a:endParaRPr>
          </a:p>
        </p:txBody>
      </p:sp>
      <p:sp>
        <p:nvSpPr>
          <p:cNvPr id="11" name="文本框 10"/>
          <p:cNvSpPr txBox="1"/>
          <p:nvPr/>
        </p:nvSpPr>
        <p:spPr>
          <a:xfrm>
            <a:off x="2463050" y="5771551"/>
            <a:ext cx="2448272" cy="830997"/>
          </a:xfrm>
          <a:prstGeom prst="rect">
            <a:avLst/>
          </a:prstGeom>
          <a:solidFill>
            <a:schemeClr val="tx2"/>
          </a:solidFill>
          <a:ln w="25400">
            <a:solidFill>
              <a:srgbClr val="FFC000"/>
            </a:solidFill>
          </a:ln>
        </p:spPr>
        <p:txBody>
          <a:bodyPr wrap="square" rtlCol="0">
            <a:spAutoFit/>
          </a:bodyPr>
          <a:lstStyle/>
          <a:p>
            <a:pPr algn="ctr"/>
            <a:r>
              <a:rPr lang="zh-CN" altLang="en-US" dirty="0" smtClean="0"/>
              <a:t>发热伴</a:t>
            </a:r>
            <a:endParaRPr lang="en-US" altLang="zh-CN" dirty="0" smtClean="0"/>
          </a:p>
          <a:p>
            <a:pPr algn="ctr"/>
            <a:r>
              <a:rPr lang="zh-CN" altLang="en-US" dirty="0" smtClean="0"/>
              <a:t>不明原因猝死</a:t>
            </a:r>
            <a:endParaRPr lang="zh-CN" altLang="en-US" b="1" dirty="0">
              <a:latin typeface="黑体" panose="02010609060101010101" pitchFamily="49" charset="-122"/>
              <a:ea typeface="黑体" panose="02010609060101010101" pitchFamily="49" charset="-122"/>
            </a:endParaRPr>
          </a:p>
        </p:txBody>
      </p:sp>
      <p:sp>
        <p:nvSpPr>
          <p:cNvPr id="14" name="左大括号 13"/>
          <p:cNvSpPr/>
          <p:nvPr/>
        </p:nvSpPr>
        <p:spPr bwMode="auto">
          <a:xfrm>
            <a:off x="2163767" y="1844824"/>
            <a:ext cx="320001" cy="967254"/>
          </a:xfrm>
          <a:prstGeom prst="leftBrace">
            <a:avLst/>
          </a:prstGeom>
          <a:noFill/>
          <a:ln w="25400"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15" name="左大括号 14"/>
          <p:cNvSpPr/>
          <p:nvPr/>
        </p:nvSpPr>
        <p:spPr bwMode="auto">
          <a:xfrm>
            <a:off x="2050313" y="3623008"/>
            <a:ext cx="412737" cy="2686311"/>
          </a:xfrm>
          <a:prstGeom prst="leftBrace">
            <a:avLst/>
          </a:prstGeom>
          <a:noFill/>
          <a:ln w="25400"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16" name="文本框 15"/>
          <p:cNvSpPr txBox="1"/>
          <p:nvPr/>
        </p:nvSpPr>
        <p:spPr>
          <a:xfrm>
            <a:off x="5364088" y="1613991"/>
            <a:ext cx="1440160" cy="461665"/>
          </a:xfrm>
          <a:prstGeom prst="rect">
            <a:avLst/>
          </a:prstGeom>
          <a:solidFill>
            <a:schemeClr val="tx2"/>
          </a:solidFill>
          <a:ln w="25400">
            <a:solidFill>
              <a:srgbClr val="FFC000"/>
            </a:solidFill>
          </a:ln>
        </p:spPr>
        <p:txBody>
          <a:bodyPr wrap="square" rtlCol="0">
            <a:spAutoFit/>
          </a:bodyPr>
          <a:lstStyle/>
          <a:p>
            <a:r>
              <a:rPr lang="zh-CN" altLang="en-US" dirty="0" smtClean="0"/>
              <a:t>不理会？</a:t>
            </a:r>
            <a:endParaRPr lang="zh-CN" altLang="en-US" b="1" dirty="0">
              <a:latin typeface="黑体" panose="02010609060101010101" pitchFamily="49" charset="-122"/>
              <a:ea typeface="黑体" panose="02010609060101010101" pitchFamily="49" charset="-122"/>
            </a:endParaRPr>
          </a:p>
        </p:txBody>
      </p:sp>
      <p:sp>
        <p:nvSpPr>
          <p:cNvPr id="17" name="文本框 16"/>
          <p:cNvSpPr txBox="1"/>
          <p:nvPr/>
        </p:nvSpPr>
        <p:spPr>
          <a:xfrm>
            <a:off x="5364088" y="3445345"/>
            <a:ext cx="1630414" cy="461665"/>
          </a:xfrm>
          <a:prstGeom prst="rect">
            <a:avLst/>
          </a:prstGeom>
          <a:solidFill>
            <a:schemeClr val="tx2"/>
          </a:solidFill>
          <a:ln w="25400">
            <a:solidFill>
              <a:srgbClr val="FFC000"/>
            </a:solidFill>
          </a:ln>
        </p:spPr>
        <p:txBody>
          <a:bodyPr wrap="square" rtlCol="0">
            <a:spAutoFit/>
          </a:bodyPr>
          <a:lstStyle/>
          <a:p>
            <a:r>
              <a:rPr lang="zh-CN" altLang="en-US" dirty="0"/>
              <a:t>留</a:t>
            </a:r>
            <a:r>
              <a:rPr lang="zh-CN" altLang="en-US" dirty="0" smtClean="0"/>
              <a:t>观病例</a:t>
            </a:r>
            <a:r>
              <a:rPr lang="en-US" altLang="zh-CN" dirty="0" smtClean="0"/>
              <a:t>1</a:t>
            </a:r>
            <a:endParaRPr lang="zh-CN" altLang="en-US" b="1" dirty="0">
              <a:latin typeface="黑体" panose="02010609060101010101" pitchFamily="49" charset="-122"/>
              <a:ea typeface="黑体" panose="02010609060101010101" pitchFamily="49" charset="-122"/>
            </a:endParaRPr>
          </a:p>
        </p:txBody>
      </p:sp>
      <p:sp>
        <p:nvSpPr>
          <p:cNvPr id="18" name="文本框 17"/>
          <p:cNvSpPr txBox="1"/>
          <p:nvPr/>
        </p:nvSpPr>
        <p:spPr>
          <a:xfrm>
            <a:off x="5372628" y="5034864"/>
            <a:ext cx="1440160" cy="461665"/>
          </a:xfrm>
          <a:prstGeom prst="rect">
            <a:avLst/>
          </a:prstGeom>
          <a:solidFill>
            <a:schemeClr val="tx2"/>
          </a:solidFill>
          <a:ln w="25400">
            <a:solidFill>
              <a:srgbClr val="FFC000"/>
            </a:solidFill>
          </a:ln>
        </p:spPr>
        <p:txBody>
          <a:bodyPr wrap="square" rtlCol="0">
            <a:spAutoFit/>
          </a:bodyPr>
          <a:lstStyle/>
          <a:p>
            <a:r>
              <a:rPr lang="zh-CN" altLang="en-US" dirty="0"/>
              <a:t>疑似</a:t>
            </a:r>
            <a:r>
              <a:rPr lang="zh-CN" altLang="en-US" dirty="0" smtClean="0"/>
              <a:t>病例</a:t>
            </a:r>
            <a:endParaRPr lang="zh-CN" altLang="en-US" b="1" dirty="0">
              <a:latin typeface="黑体" panose="02010609060101010101" pitchFamily="49" charset="-122"/>
              <a:ea typeface="黑体" panose="02010609060101010101" pitchFamily="49" charset="-122"/>
            </a:endParaRPr>
          </a:p>
        </p:txBody>
      </p:sp>
      <p:sp>
        <p:nvSpPr>
          <p:cNvPr id="19" name="文本框 18"/>
          <p:cNvSpPr txBox="1"/>
          <p:nvPr/>
        </p:nvSpPr>
        <p:spPr>
          <a:xfrm>
            <a:off x="5395448" y="2594651"/>
            <a:ext cx="1613742" cy="461665"/>
          </a:xfrm>
          <a:prstGeom prst="rect">
            <a:avLst/>
          </a:prstGeom>
          <a:solidFill>
            <a:schemeClr val="tx2"/>
          </a:solidFill>
          <a:ln w="25400">
            <a:solidFill>
              <a:srgbClr val="FFC000"/>
            </a:solidFill>
          </a:ln>
        </p:spPr>
        <p:txBody>
          <a:bodyPr wrap="square" rtlCol="0">
            <a:spAutoFit/>
          </a:bodyPr>
          <a:lstStyle/>
          <a:p>
            <a:r>
              <a:rPr lang="zh-CN" altLang="en-US" dirty="0"/>
              <a:t>留</a:t>
            </a:r>
            <a:r>
              <a:rPr lang="zh-CN" altLang="en-US" dirty="0" smtClean="0"/>
              <a:t>观病例</a:t>
            </a:r>
            <a:r>
              <a:rPr lang="en-US" altLang="zh-CN" dirty="0" smtClean="0"/>
              <a:t>2</a:t>
            </a:r>
            <a:endParaRPr lang="zh-CN" altLang="en-US" b="1" dirty="0">
              <a:latin typeface="黑体" panose="02010609060101010101" pitchFamily="49" charset="-122"/>
              <a:ea typeface="黑体" panose="02010609060101010101" pitchFamily="49" charset="-122"/>
            </a:endParaRPr>
          </a:p>
        </p:txBody>
      </p:sp>
      <p:sp>
        <p:nvSpPr>
          <p:cNvPr id="20" name="右大括号 19"/>
          <p:cNvSpPr/>
          <p:nvPr/>
        </p:nvSpPr>
        <p:spPr bwMode="auto">
          <a:xfrm>
            <a:off x="4925941" y="4362928"/>
            <a:ext cx="438147" cy="1824121"/>
          </a:xfrm>
          <a:prstGeom prst="rightBrace">
            <a:avLst/>
          </a:prstGeom>
          <a:noFill/>
          <a:ln w="25400"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eaLnBrk="1" hangingPunct="1"/>
            <a:endParaRPr lang="zh-CN" altLang="en-US"/>
          </a:p>
        </p:txBody>
      </p:sp>
      <p:cxnSp>
        <p:nvCxnSpPr>
          <p:cNvPr id="22" name="直接箭头连接符 21"/>
          <p:cNvCxnSpPr>
            <a:stCxn id="6" idx="3"/>
            <a:endCxn id="16" idx="1"/>
          </p:cNvCxnSpPr>
          <p:nvPr/>
        </p:nvCxnSpPr>
        <p:spPr bwMode="auto">
          <a:xfrm>
            <a:off x="4932040" y="1840356"/>
            <a:ext cx="432048" cy="4468"/>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3" name="直接箭头连接符 22"/>
          <p:cNvCxnSpPr/>
          <p:nvPr/>
        </p:nvCxnSpPr>
        <p:spPr bwMode="auto">
          <a:xfrm>
            <a:off x="4961227" y="2796934"/>
            <a:ext cx="432048" cy="4468"/>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4" name="直接箭头连接符 23"/>
          <p:cNvCxnSpPr/>
          <p:nvPr/>
        </p:nvCxnSpPr>
        <p:spPr bwMode="auto">
          <a:xfrm>
            <a:off x="4940580" y="3667366"/>
            <a:ext cx="432048" cy="4468"/>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5" name="文本框 24"/>
          <p:cNvSpPr txBox="1"/>
          <p:nvPr/>
        </p:nvSpPr>
        <p:spPr>
          <a:xfrm>
            <a:off x="7472598" y="2576777"/>
            <a:ext cx="1440160" cy="461665"/>
          </a:xfrm>
          <a:prstGeom prst="rect">
            <a:avLst/>
          </a:prstGeom>
          <a:solidFill>
            <a:schemeClr val="tx2"/>
          </a:solidFill>
          <a:ln w="25400">
            <a:solidFill>
              <a:srgbClr val="FFC000"/>
            </a:solidFill>
          </a:ln>
        </p:spPr>
        <p:txBody>
          <a:bodyPr wrap="square" rtlCol="0">
            <a:spAutoFit/>
          </a:bodyPr>
          <a:lstStyle/>
          <a:p>
            <a:r>
              <a:rPr lang="zh-CN" altLang="en-US" dirty="0" smtClean="0"/>
              <a:t>标准防护</a:t>
            </a:r>
            <a:endParaRPr lang="zh-CN" altLang="en-US" b="1" dirty="0">
              <a:latin typeface="黑体" panose="02010609060101010101" pitchFamily="49" charset="-122"/>
              <a:ea typeface="黑体" panose="02010609060101010101" pitchFamily="49" charset="-122"/>
            </a:endParaRPr>
          </a:p>
        </p:txBody>
      </p:sp>
      <p:sp>
        <p:nvSpPr>
          <p:cNvPr id="26" name="文本框 25"/>
          <p:cNvSpPr txBox="1"/>
          <p:nvPr/>
        </p:nvSpPr>
        <p:spPr>
          <a:xfrm>
            <a:off x="7472598" y="3815215"/>
            <a:ext cx="1440160" cy="830997"/>
          </a:xfrm>
          <a:prstGeom prst="rect">
            <a:avLst/>
          </a:prstGeom>
          <a:solidFill>
            <a:schemeClr val="tx2"/>
          </a:solidFill>
          <a:ln w="25400">
            <a:solidFill>
              <a:srgbClr val="FFC000"/>
            </a:solidFill>
          </a:ln>
        </p:spPr>
        <p:txBody>
          <a:bodyPr wrap="square" rtlCol="0">
            <a:spAutoFit/>
          </a:bodyPr>
          <a:lstStyle/>
          <a:p>
            <a:r>
              <a:rPr lang="zh-CN" altLang="en-US" dirty="0" smtClean="0"/>
              <a:t>确诊病例要求转运</a:t>
            </a:r>
            <a:endParaRPr lang="zh-CN" altLang="en-US" b="1" dirty="0">
              <a:latin typeface="黑体" panose="02010609060101010101" pitchFamily="49" charset="-122"/>
              <a:ea typeface="黑体" panose="02010609060101010101" pitchFamily="49" charset="-122"/>
            </a:endParaRPr>
          </a:p>
        </p:txBody>
      </p:sp>
      <p:cxnSp>
        <p:nvCxnSpPr>
          <p:cNvPr id="37" name="直接箭头连接符 36"/>
          <p:cNvCxnSpPr/>
          <p:nvPr/>
        </p:nvCxnSpPr>
        <p:spPr bwMode="auto">
          <a:xfrm>
            <a:off x="7043798" y="3708221"/>
            <a:ext cx="437320" cy="423875"/>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0" name="直接箭头连接符 39"/>
          <p:cNvCxnSpPr/>
          <p:nvPr/>
        </p:nvCxnSpPr>
        <p:spPr bwMode="auto">
          <a:xfrm flipV="1">
            <a:off x="6857949" y="4461546"/>
            <a:ext cx="579821" cy="873456"/>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44" name="文本框 43"/>
          <p:cNvSpPr txBox="1"/>
          <p:nvPr/>
        </p:nvSpPr>
        <p:spPr>
          <a:xfrm>
            <a:off x="7437770" y="1623478"/>
            <a:ext cx="1440160" cy="461665"/>
          </a:xfrm>
          <a:prstGeom prst="rect">
            <a:avLst/>
          </a:prstGeom>
          <a:solidFill>
            <a:schemeClr val="tx2"/>
          </a:solidFill>
          <a:ln w="25400">
            <a:solidFill>
              <a:srgbClr val="FFC000"/>
            </a:solidFill>
          </a:ln>
        </p:spPr>
        <p:txBody>
          <a:bodyPr wrap="square" rtlCol="0">
            <a:spAutoFit/>
          </a:bodyPr>
          <a:lstStyle/>
          <a:p>
            <a:r>
              <a:rPr lang="zh-CN" altLang="en-US" dirty="0" smtClean="0"/>
              <a:t>健康管理</a:t>
            </a:r>
            <a:endParaRPr lang="zh-CN" altLang="en-US" b="1" dirty="0">
              <a:latin typeface="黑体" panose="02010609060101010101" pitchFamily="49" charset="-122"/>
              <a:ea typeface="黑体" panose="02010609060101010101" pitchFamily="49" charset="-122"/>
            </a:endParaRPr>
          </a:p>
        </p:txBody>
      </p:sp>
      <p:cxnSp>
        <p:nvCxnSpPr>
          <p:cNvPr id="45" name="直接箭头连接符 44"/>
          <p:cNvCxnSpPr/>
          <p:nvPr/>
        </p:nvCxnSpPr>
        <p:spPr bwMode="auto">
          <a:xfrm>
            <a:off x="6905025" y="1840356"/>
            <a:ext cx="432048" cy="4468"/>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47" name="直接箭头连接符 46"/>
          <p:cNvCxnSpPr/>
          <p:nvPr/>
        </p:nvCxnSpPr>
        <p:spPr bwMode="auto">
          <a:xfrm>
            <a:off x="7005722" y="2825483"/>
            <a:ext cx="432048" cy="4468"/>
          </a:xfrm>
          <a:prstGeom prst="straightConnector1">
            <a:avLst/>
          </a:prstGeom>
          <a:solidFill>
            <a:schemeClr val="accent1"/>
          </a:solidFill>
          <a:ln w="38100" cap="flat" cmpd="sng" algn="ctr">
            <a:solidFill>
              <a:schemeClr val="tx1"/>
            </a:solidFill>
            <a:prstDash val="solid"/>
            <a:miter lim="800000"/>
            <a:headEnd type="none" w="med" len="med"/>
            <a:tailEnd type="stealth" w="lg" len="lg"/>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xmlns="" val="4033246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5"/>
                                        </p:tgtEl>
                                        <p:attrNameLst>
                                          <p:attrName>style.visibility</p:attrName>
                                        </p:attrNameLst>
                                      </p:cBhvr>
                                      <p:to>
                                        <p:strVal val="visible"/>
                                      </p:to>
                                    </p:set>
                                    <p:animEffect transition="in" filter="fade">
                                      <p:cBhvr>
                                        <p:cTn id="19" dur="500"/>
                                        <p:tgtEl>
                                          <p:spTgt spid="4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fade">
                                      <p:cBhvr>
                                        <p:cTn id="2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4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确诊病例解除隔离治疗的条件</a:t>
            </a:r>
            <a:endParaRPr lang="zh-CN" altLang="en-US" dirty="0"/>
          </a:p>
        </p:txBody>
      </p:sp>
      <p:sp>
        <p:nvSpPr>
          <p:cNvPr id="3" name="内容占位符 2"/>
          <p:cNvSpPr>
            <a:spLocks noGrp="1"/>
          </p:cNvSpPr>
          <p:nvPr>
            <p:ph idx="1"/>
          </p:nvPr>
        </p:nvSpPr>
        <p:spPr/>
        <p:txBody>
          <a:bodyPr/>
          <a:lstStyle/>
          <a:p>
            <a:r>
              <a:rPr lang="zh-CN" altLang="zh-CN" dirty="0"/>
              <a:t>连续两次血液标本核酸检测阴性。 </a:t>
            </a:r>
          </a:p>
          <a:p>
            <a:r>
              <a:rPr lang="zh-CN" altLang="zh-CN" dirty="0" smtClean="0"/>
              <a:t>临床</a:t>
            </a:r>
            <a:r>
              <a:rPr lang="zh-CN" altLang="zh-CN" dirty="0"/>
              <a:t>医师可视患者实际情况，安排其适时出院。</a:t>
            </a:r>
          </a:p>
          <a:p>
            <a:endParaRPr lang="zh-CN" altLang="en-US" dirty="0"/>
          </a:p>
        </p:txBody>
      </p:sp>
    </p:spTree>
    <p:extLst>
      <p:ext uri="{BB962C8B-B14F-4D97-AF65-F5344CB8AC3E}">
        <p14:creationId xmlns:p14="http://schemas.microsoft.com/office/powerpoint/2010/main" xmlns="" val="15068756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治疗</a:t>
            </a:r>
            <a:endParaRPr lang="zh-CN" altLang="en-US" dirty="0"/>
          </a:p>
        </p:txBody>
      </p:sp>
      <p:sp>
        <p:nvSpPr>
          <p:cNvPr id="3" name="内容占位符 2"/>
          <p:cNvSpPr>
            <a:spLocks noGrp="1"/>
          </p:cNvSpPr>
          <p:nvPr>
            <p:ph idx="1"/>
          </p:nvPr>
        </p:nvSpPr>
        <p:spPr/>
        <p:txBody>
          <a:bodyPr/>
          <a:lstStyle/>
          <a:p>
            <a:r>
              <a:rPr lang="zh-CN" altLang="zh-CN" dirty="0"/>
              <a:t>尚无特异性治疗</a:t>
            </a:r>
            <a:r>
              <a:rPr lang="zh-CN" altLang="zh-CN" dirty="0" smtClean="0"/>
              <a:t>措施</a:t>
            </a:r>
            <a:endParaRPr lang="en-US" altLang="zh-CN" dirty="0" smtClean="0"/>
          </a:p>
          <a:p>
            <a:r>
              <a:rPr lang="zh-CN" altLang="zh-CN" dirty="0"/>
              <a:t>对症和支持</a:t>
            </a:r>
            <a:r>
              <a:rPr lang="zh-CN" altLang="zh-CN" dirty="0" smtClean="0"/>
              <a:t>治疗</a:t>
            </a:r>
            <a:r>
              <a:rPr lang="zh-CN" altLang="en-US" dirty="0" smtClean="0"/>
              <a:t>为主</a:t>
            </a:r>
            <a:endParaRPr lang="en-US" altLang="zh-CN" dirty="0" smtClean="0"/>
          </a:p>
          <a:p>
            <a:r>
              <a:rPr lang="zh-CN" altLang="zh-CN" dirty="0"/>
              <a:t>有证据表明，早期补液，维持水电解质和酸碱平衡治疗，可明显提高</a:t>
            </a:r>
            <a:r>
              <a:rPr lang="zh-CN" altLang="zh-CN" dirty="0" smtClean="0"/>
              <a:t>存活率</a:t>
            </a:r>
            <a:endParaRPr lang="en-US" altLang="zh-CN" dirty="0" smtClean="0"/>
          </a:p>
          <a:p>
            <a:r>
              <a:rPr lang="zh-CN" altLang="en-US" dirty="0" smtClean="0"/>
              <a:t>试验性药物：</a:t>
            </a:r>
            <a:endParaRPr lang="en-US" altLang="zh-CN" dirty="0" smtClean="0"/>
          </a:p>
          <a:p>
            <a:pPr lvl="1"/>
            <a:r>
              <a:rPr lang="zh-CN" altLang="zh-CN" dirty="0"/>
              <a:t>三联单克隆抗体（ZMapp</a:t>
            </a:r>
            <a:r>
              <a:rPr lang="zh-CN" altLang="zh-CN" dirty="0" smtClean="0"/>
              <a:t>）</a:t>
            </a:r>
            <a:endParaRPr lang="en-US" altLang="zh-CN" dirty="0" smtClean="0"/>
          </a:p>
          <a:p>
            <a:pPr lvl="1"/>
            <a:r>
              <a:rPr lang="en-US" altLang="zh-CN" b="1" dirty="0" err="1" smtClean="0"/>
              <a:t>Brincidofovir</a:t>
            </a:r>
            <a:endParaRPr lang="en-US" altLang="zh-CN" b="1" dirty="0" smtClean="0"/>
          </a:p>
          <a:p>
            <a:pPr lvl="1"/>
            <a:r>
              <a:rPr lang="en-US" altLang="zh-CN" b="1" dirty="0"/>
              <a:t>TKM-Ebola</a:t>
            </a:r>
            <a:endParaRPr lang="en-US" altLang="zh-CN" dirty="0" smtClean="0"/>
          </a:p>
          <a:p>
            <a:pPr lvl="1"/>
            <a:r>
              <a:rPr lang="zh-CN" altLang="zh-CN" dirty="0"/>
              <a:t>恢复期血清</a:t>
            </a:r>
            <a:endParaRPr lang="zh-CN" altLang="en-US" dirty="0"/>
          </a:p>
        </p:txBody>
      </p:sp>
      <p:pic>
        <p:nvPicPr>
          <p:cNvPr id="4" name="内容占位符 3"/>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28184" y="3933056"/>
            <a:ext cx="2304256" cy="27871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4247316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5233"/>
            <a:ext cx="8001000" cy="1143000"/>
          </a:xfrm>
        </p:spPr>
        <p:txBody>
          <a:bodyPr/>
          <a:lstStyle/>
          <a:p>
            <a:r>
              <a:rPr lang="zh-CN" altLang="en-US" dirty="0" smtClean="0"/>
              <a:t>西非三国之外</a:t>
            </a:r>
            <a:endParaRPr lang="zh-CN" altLang="en-US" dirty="0"/>
          </a:p>
        </p:txBody>
      </p:sp>
      <p:pic>
        <p:nvPicPr>
          <p:cNvPr id="3074" name="Picture 2" descr="http://mmbiz.qpic.cn/mmbiz/jctM5Fria3xwZuaV792gMhMIOKooqzJsFxvPXYwCobf09bRGDTjRjhcTJBdS802IXfsRCGL9J5tO8mBLID6j3Sg/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733" y="1435494"/>
            <a:ext cx="7887279" cy="542250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内容占位符 2"/>
          <p:cNvSpPr txBox="1">
            <a:spLocks/>
          </p:cNvSpPr>
          <p:nvPr/>
        </p:nvSpPr>
        <p:spPr bwMode="auto">
          <a:xfrm>
            <a:off x="2843808" y="1625994"/>
            <a:ext cx="1368152" cy="571500"/>
          </a:xfrm>
          <a:prstGeom prst="rect">
            <a:avLst/>
          </a:prstGeom>
          <a:solidFill>
            <a:schemeClr val="bg1">
              <a:alpha val="70000"/>
            </a:schemeClr>
          </a:solidFill>
          <a:ln>
            <a:noFill/>
          </a:ln>
          <a:effectLst/>
          <a:extLst/>
        </p:spPr>
        <p:txBody>
          <a:bodyPr vert="horz" wrap="square" lIns="91440" tIns="45720" rIns="91440" bIns="45720" numCol="1" anchor="t" anchorCtr="0" compatLnSpc="1">
            <a:prstTxWarp prst="textNoShape">
              <a:avLst/>
            </a:prstTxWarp>
          </a:bodyPr>
          <a:lstStyle>
            <a:defPPr>
              <a:defRPr lang="en-US"/>
            </a:defPPr>
            <a:lvl1pPr marL="342900" indent="-342900">
              <a:spcBef>
                <a:spcPct val="20000"/>
              </a:spcBef>
              <a:buClr>
                <a:schemeClr val="tx1"/>
              </a:buClr>
              <a:buSzPct val="75000"/>
              <a:buFont typeface="Wingdings" panose="05000000000000000000" pitchFamily="2" charset="2"/>
              <a:buChar char="l"/>
              <a:defRPr sz="2800">
                <a:latin typeface="楷体" panose="02010609060101010101" pitchFamily="49" charset="-122"/>
                <a:ea typeface="楷体" panose="02010609060101010101" pitchFamily="49" charset="-122"/>
              </a:defRPr>
            </a:lvl1pPr>
            <a:lvl2pPr marL="742950" lvl="1" indent="-285750">
              <a:spcBef>
                <a:spcPct val="20000"/>
              </a:spcBef>
              <a:buClr>
                <a:schemeClr val="tx1"/>
              </a:buClr>
              <a:buSzPct val="75000"/>
              <a:buChar char="–"/>
              <a:defRPr>
                <a:latin typeface="楷体" panose="02010609060101010101" pitchFamily="49" charset="-122"/>
                <a:ea typeface="楷体" panose="02010609060101010101" pitchFamily="49" charset="-122"/>
              </a:defRPr>
            </a:lvl2pPr>
            <a:lvl3pPr marL="1143000" indent="-228600">
              <a:spcBef>
                <a:spcPct val="20000"/>
              </a:spcBef>
              <a:buClr>
                <a:schemeClr val="tx1"/>
              </a:buClr>
              <a:buSzPct val="75000"/>
              <a:buFont typeface="Wingdings" panose="05000000000000000000" pitchFamily="2" charset="2"/>
              <a:buChar char="l"/>
              <a:defRPr sz="2000">
                <a:latin typeface="楷体" panose="02010609060101010101" pitchFamily="49" charset="-122"/>
                <a:ea typeface="楷体" panose="02010609060101010101" pitchFamily="49" charset="-122"/>
              </a:defRPr>
            </a:lvl3pPr>
            <a:lvl4pPr marL="1600200" indent="-228600">
              <a:spcBef>
                <a:spcPct val="20000"/>
              </a:spcBef>
              <a:buClr>
                <a:schemeClr val="tx1"/>
              </a:buClr>
              <a:buSzPct val="80000"/>
              <a:buChar char="–"/>
              <a:defRPr>
                <a:latin typeface="楷体" panose="02010609060101010101" pitchFamily="49" charset="-122"/>
                <a:ea typeface="楷体" panose="02010609060101010101" pitchFamily="49" charset="-122"/>
              </a:defRPr>
            </a:lvl4pPr>
            <a:lvl5pPr marL="2057400" indent="-228600">
              <a:spcBef>
                <a:spcPct val="20000"/>
              </a:spcBef>
              <a:buClr>
                <a:schemeClr val="tx1"/>
              </a:buClr>
              <a:buSzPct val="65000"/>
              <a:buFont typeface="Wingdings" panose="05000000000000000000" pitchFamily="2" charset="2"/>
              <a:buChar char="l"/>
              <a:defRPr>
                <a:latin typeface="楷体" panose="02010609060101010101" pitchFamily="49" charset="-122"/>
                <a:ea typeface="楷体" panose="02010609060101010101" pitchFamily="49" charset="-122"/>
              </a:defRPr>
            </a:lvl5pPr>
            <a:lvl6pPr marL="2514600" indent="-228600">
              <a:lnSpc>
                <a:spcPct val="90000"/>
              </a:lnSpc>
              <a:spcBef>
                <a:spcPts val="500"/>
              </a:spcBef>
              <a:buFont typeface="Arial" panose="020B0604020202020204" pitchFamily="34" charset="0"/>
              <a:buChar char="•"/>
              <a:defRPr sz="1800">
                <a:latin typeface="+mn-lt"/>
                <a:ea typeface="+mn-ea"/>
              </a:defRPr>
            </a:lvl6pPr>
            <a:lvl7pPr marL="2971800" indent="-228600">
              <a:lnSpc>
                <a:spcPct val="90000"/>
              </a:lnSpc>
              <a:spcBef>
                <a:spcPts val="500"/>
              </a:spcBef>
              <a:buFont typeface="Arial" panose="020B0604020202020204" pitchFamily="34" charset="0"/>
              <a:buChar char="•"/>
              <a:defRPr sz="1800">
                <a:latin typeface="+mn-lt"/>
                <a:ea typeface="+mn-ea"/>
              </a:defRPr>
            </a:lvl7pPr>
            <a:lvl8pPr marL="3429000" indent="-228600">
              <a:lnSpc>
                <a:spcPct val="90000"/>
              </a:lnSpc>
              <a:spcBef>
                <a:spcPts val="500"/>
              </a:spcBef>
              <a:buFont typeface="Arial" panose="020B0604020202020204" pitchFamily="34" charset="0"/>
              <a:buChar char="•"/>
              <a:defRPr sz="1800">
                <a:latin typeface="+mn-lt"/>
                <a:ea typeface="+mn-ea"/>
              </a:defRPr>
            </a:lvl8pPr>
            <a:lvl9pPr marL="3886200" indent="-228600">
              <a:lnSpc>
                <a:spcPct val="90000"/>
              </a:lnSpc>
              <a:spcBef>
                <a:spcPts val="500"/>
              </a:spcBef>
              <a:buFont typeface="Arial" panose="020B0604020202020204" pitchFamily="34" charset="0"/>
              <a:buChar char="•"/>
              <a:defRPr sz="1800">
                <a:latin typeface="+mn-lt"/>
                <a:ea typeface="+mn-ea"/>
              </a:defRPr>
            </a:lvl9pPr>
          </a:lstStyle>
          <a:p>
            <a:pPr marL="0" indent="0" algn="ctr">
              <a:buNone/>
            </a:pPr>
            <a:r>
              <a:rPr lang="zh-CN" altLang="en-US" dirty="0"/>
              <a:t>欧美</a:t>
            </a:r>
          </a:p>
        </p:txBody>
      </p:sp>
      <p:sp>
        <p:nvSpPr>
          <p:cNvPr id="7" name="内容占位符 2"/>
          <p:cNvSpPr txBox="1">
            <a:spLocks/>
          </p:cNvSpPr>
          <p:nvPr/>
        </p:nvSpPr>
        <p:spPr bwMode="auto">
          <a:xfrm>
            <a:off x="6732240" y="3186133"/>
            <a:ext cx="2411760" cy="3733800"/>
          </a:xfrm>
          <a:prstGeom prst="rect">
            <a:avLst/>
          </a:prstGeom>
          <a:solidFill>
            <a:schemeClr val="bg1">
              <a:alpha val="70000"/>
            </a:schemeClr>
          </a:solidFill>
          <a:ln>
            <a:noFill/>
          </a:ln>
          <a:effectLs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kumimoji="1" sz="2800" kern="1200">
                <a:solidFill>
                  <a:schemeClr val="tx1"/>
                </a:solidFill>
                <a:latin typeface="楷体" panose="02010609060101010101" pitchFamily="49" charset="-122"/>
                <a:ea typeface="楷体" panose="02010609060101010101" pitchFamily="49" charset="-122"/>
                <a:cs typeface="+mn-cs"/>
              </a:defRPr>
            </a:lvl1pPr>
            <a:lvl2pPr marL="742950" indent="-285750" algn="l" rtl="0" eaLnBrk="0" fontAlgn="base" hangingPunct="0">
              <a:spcBef>
                <a:spcPct val="20000"/>
              </a:spcBef>
              <a:spcAft>
                <a:spcPct val="0"/>
              </a:spcAft>
              <a:buClr>
                <a:schemeClr val="tx1"/>
              </a:buClr>
              <a:buSzPct val="75000"/>
              <a:buChar char="–"/>
              <a:defRPr kumimoji="1" sz="2400" kern="1200">
                <a:solidFill>
                  <a:schemeClr val="tx1"/>
                </a:solidFill>
                <a:latin typeface="楷体" panose="02010609060101010101" pitchFamily="49" charset="-122"/>
                <a:ea typeface="楷体" panose="02010609060101010101" pitchFamily="49" charset="-122"/>
                <a:cs typeface="+mn-cs"/>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kumimoji="1" sz="2000" kern="1200">
                <a:solidFill>
                  <a:schemeClr val="tx1"/>
                </a:solidFill>
                <a:latin typeface="楷体" panose="02010609060101010101" pitchFamily="49" charset="-122"/>
                <a:ea typeface="楷体" panose="02010609060101010101" pitchFamily="49" charset="-122"/>
                <a:cs typeface="+mn-cs"/>
              </a:defRPr>
            </a:lvl3pPr>
            <a:lvl4pPr marL="1600200" indent="-228600" algn="l" rtl="0" eaLnBrk="0" fontAlgn="base" hangingPunct="0">
              <a:spcBef>
                <a:spcPct val="20000"/>
              </a:spcBef>
              <a:spcAft>
                <a:spcPct val="0"/>
              </a:spcAft>
              <a:buClr>
                <a:schemeClr val="tx1"/>
              </a:buClr>
              <a:buSzPct val="80000"/>
              <a:buChar char="–"/>
              <a:defRPr kumimoji="1" kern="1200">
                <a:solidFill>
                  <a:schemeClr val="tx1"/>
                </a:solidFill>
                <a:latin typeface="楷体" panose="02010609060101010101" pitchFamily="49" charset="-122"/>
                <a:ea typeface="楷体" panose="02010609060101010101" pitchFamily="49" charset="-122"/>
                <a:cs typeface="+mn-cs"/>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kumimoji="1" kern="1200">
                <a:solidFill>
                  <a:schemeClr val="tx1"/>
                </a:solidFill>
                <a:latin typeface="楷体" panose="02010609060101010101" pitchFamily="49" charset="-122"/>
                <a:ea typeface="楷体" panose="02010609060101010101" pitchFamily="49"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dirty="0" smtClean="0"/>
              <a:t>刚果共和国</a:t>
            </a:r>
            <a:endParaRPr lang="en-US" altLang="zh-CN" dirty="0" smtClean="0"/>
          </a:p>
          <a:p>
            <a:r>
              <a:rPr lang="en-US" altLang="zh-CN" dirty="0" smtClean="0"/>
              <a:t>10</a:t>
            </a:r>
            <a:r>
              <a:rPr lang="zh-CN" altLang="en-US" dirty="0" smtClean="0"/>
              <a:t>月</a:t>
            </a:r>
            <a:r>
              <a:rPr lang="en-US" altLang="zh-CN" dirty="0" smtClean="0"/>
              <a:t>17</a:t>
            </a:r>
            <a:r>
              <a:rPr lang="zh-CN" altLang="en-US" dirty="0" smtClean="0"/>
              <a:t>日：</a:t>
            </a:r>
            <a:endParaRPr lang="en-US" altLang="zh-CN" dirty="0" smtClean="0"/>
          </a:p>
          <a:p>
            <a:pPr lvl="1"/>
            <a:r>
              <a:rPr lang="zh-CN" altLang="en-US" dirty="0" smtClean="0"/>
              <a:t>塞内加尔</a:t>
            </a:r>
            <a:endParaRPr lang="en-US" altLang="zh-CN" dirty="0" smtClean="0"/>
          </a:p>
          <a:p>
            <a:r>
              <a:rPr lang="en-US" altLang="zh-CN" dirty="0" smtClean="0"/>
              <a:t>10</a:t>
            </a:r>
            <a:r>
              <a:rPr lang="zh-CN" altLang="en-US" dirty="0" smtClean="0"/>
              <a:t>月</a:t>
            </a:r>
            <a:r>
              <a:rPr lang="en-US" altLang="zh-CN" dirty="0" smtClean="0"/>
              <a:t>20</a:t>
            </a:r>
            <a:r>
              <a:rPr lang="zh-CN" altLang="en-US" dirty="0" smtClean="0"/>
              <a:t>日：</a:t>
            </a:r>
            <a:endParaRPr lang="en-US" altLang="zh-CN" dirty="0" smtClean="0"/>
          </a:p>
          <a:p>
            <a:pPr lvl="1"/>
            <a:r>
              <a:rPr lang="zh-CN" altLang="en-US" dirty="0" smtClean="0"/>
              <a:t>尼日利亚</a:t>
            </a:r>
            <a:endParaRPr lang="zh-CN" altLang="en-US" dirty="0"/>
          </a:p>
        </p:txBody>
      </p:sp>
    </p:spTree>
    <p:extLst>
      <p:ext uri="{BB962C8B-B14F-4D97-AF65-F5344CB8AC3E}">
        <p14:creationId xmlns:p14="http://schemas.microsoft.com/office/powerpoint/2010/main" xmlns="" val="2228238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type="body" idx="1"/>
          </p:nvPr>
        </p:nvSpPr>
        <p:spPr>
          <a:xfrm>
            <a:off x="899592" y="2780928"/>
            <a:ext cx="8001000" cy="1512168"/>
          </a:xfrm>
        </p:spPr>
        <p:txBody>
          <a:bodyPr/>
          <a:lstStyle/>
          <a:p>
            <a:pPr algn="ctr" eaLnBrk="1" hangingPunct="1">
              <a:buFont typeface="Wingdings" panose="05000000000000000000" pitchFamily="2" charset="2"/>
              <a:buNone/>
            </a:pPr>
            <a:r>
              <a:rPr lang="zh-CN" altLang="en-US" sz="7200" dirty="0" smtClean="0"/>
              <a:t>谢  谢！</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传染源</a:t>
            </a:r>
            <a:endParaRPr lang="zh-CN" altLang="en-US" dirty="0"/>
          </a:p>
        </p:txBody>
      </p:sp>
      <p:sp>
        <p:nvSpPr>
          <p:cNvPr id="3" name="内容占位符 2"/>
          <p:cNvSpPr>
            <a:spLocks noGrp="1"/>
          </p:cNvSpPr>
          <p:nvPr>
            <p:ph idx="1"/>
          </p:nvPr>
        </p:nvSpPr>
        <p:spPr/>
        <p:txBody>
          <a:bodyPr/>
          <a:lstStyle/>
          <a:p>
            <a:r>
              <a:rPr lang="zh-CN" altLang="zh-CN" dirty="0" smtClean="0"/>
              <a:t>埃博拉患者</a:t>
            </a:r>
            <a:r>
              <a:rPr lang="zh-CN" altLang="en-US" dirty="0" smtClean="0"/>
              <a:t>，</a:t>
            </a:r>
            <a:r>
              <a:rPr lang="zh-CN" altLang="zh-CN" dirty="0"/>
              <a:t>尚未发现潜伏期病人有</a:t>
            </a:r>
            <a:r>
              <a:rPr lang="zh-CN" altLang="zh-CN" dirty="0" smtClean="0"/>
              <a:t>传染性</a:t>
            </a:r>
            <a:endParaRPr lang="en-US" altLang="zh-CN" dirty="0" smtClean="0"/>
          </a:p>
          <a:p>
            <a:r>
              <a:rPr lang="zh-CN" altLang="zh-CN" dirty="0"/>
              <a:t>大猩猩、黑猩猩、猴、羚羊、豪猪等野生动物可为首发病例的</a:t>
            </a:r>
            <a:r>
              <a:rPr lang="zh-CN" altLang="zh-CN" dirty="0" smtClean="0"/>
              <a:t>传染源</a:t>
            </a:r>
            <a:endParaRPr lang="en-US" altLang="zh-CN" dirty="0" smtClean="0"/>
          </a:p>
          <a:p>
            <a:r>
              <a:rPr lang="zh-CN" altLang="zh-CN" dirty="0" smtClean="0"/>
              <a:t>自然</a:t>
            </a:r>
            <a:r>
              <a:rPr lang="zh-CN" altLang="zh-CN" dirty="0"/>
              <a:t>宿主为狐蝠科的果</a:t>
            </a:r>
            <a:r>
              <a:rPr lang="zh-CN" altLang="zh-CN" dirty="0" smtClean="0"/>
              <a:t>蝠</a:t>
            </a:r>
            <a:endParaRPr lang="en-US" altLang="zh-CN" dirty="0" smtClean="0"/>
          </a:p>
          <a:p>
            <a:endParaRPr lang="en-US" altLang="zh-CN" dirty="0" smtClean="0"/>
          </a:p>
          <a:p>
            <a:endParaRPr lang="zh-CN" altLang="en-US" dirty="0"/>
          </a:p>
        </p:txBody>
      </p:sp>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840198" y="4379689"/>
            <a:ext cx="4303801" cy="2478311"/>
          </a:xfrm>
          <a:prstGeom prst="rect">
            <a:avLst/>
          </a:prstGeom>
        </p:spPr>
      </p:pic>
      <p:pic>
        <p:nvPicPr>
          <p:cNvPr id="5" name="图片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00100" y="4379689"/>
            <a:ext cx="4154398" cy="2535734"/>
          </a:xfrm>
          <a:prstGeom prst="rect">
            <a:avLst/>
          </a:prstGeom>
        </p:spPr>
      </p:pic>
    </p:spTree>
    <p:extLst>
      <p:ext uri="{BB962C8B-B14F-4D97-AF65-F5344CB8AC3E}">
        <p14:creationId xmlns:p14="http://schemas.microsoft.com/office/powerpoint/2010/main" xmlns="" val="2932972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zh-CN" altLang="en-US" smtClean="0"/>
              <a:t> 传播途径</a:t>
            </a:r>
          </a:p>
        </p:txBody>
      </p:sp>
      <p:sp>
        <p:nvSpPr>
          <p:cNvPr id="41987" name="Rectangle 3"/>
          <p:cNvSpPr>
            <a:spLocks noGrp="1" noChangeArrowheads="1"/>
          </p:cNvSpPr>
          <p:nvPr>
            <p:ph type="body" idx="1"/>
          </p:nvPr>
        </p:nvSpPr>
        <p:spPr>
          <a:xfrm>
            <a:off x="755576" y="2362200"/>
            <a:ext cx="8388424" cy="3733800"/>
          </a:xfrm>
        </p:spPr>
        <p:txBody>
          <a:bodyPr/>
          <a:lstStyle/>
          <a:p>
            <a:r>
              <a:rPr lang="zh-CN" altLang="zh-CN" dirty="0"/>
              <a:t>接触传播是本病最主要的传播途径。可以通过接触病人和被感染动物的血液、体液、分泌物、排泄物及其污染物感染。</a:t>
            </a:r>
            <a:endParaRPr lang="en-US" altLang="zh-CN" dirty="0"/>
          </a:p>
          <a:p>
            <a:r>
              <a:rPr lang="zh-CN" altLang="zh-CN" dirty="0"/>
              <a:t>病人感染后血液和体液中可维持很高的病毒含量</a:t>
            </a:r>
            <a:r>
              <a:rPr lang="zh-CN" altLang="zh-CN" dirty="0" smtClean="0"/>
              <a:t>。</a:t>
            </a:r>
            <a:endParaRPr lang="en-US" altLang="zh-CN" dirty="0" smtClean="0"/>
          </a:p>
          <a:p>
            <a:r>
              <a:rPr lang="zh-CN" altLang="zh-CN" dirty="0" smtClean="0"/>
              <a:t>医护</a:t>
            </a:r>
            <a:r>
              <a:rPr lang="zh-CN" altLang="zh-CN" dirty="0"/>
              <a:t>人员、病人家属或其他密切接触者在治疗、护理病人或处理病人尸体过程中，如果没有严格的防护措施，容易受到感染。</a:t>
            </a:r>
          </a:p>
          <a:p>
            <a:endParaRPr lang="zh-CN" altLang="zh-CN" dirty="0" smtClean="0"/>
          </a:p>
          <a:p>
            <a:pPr eaLnBrk="1" hangingPunct="1">
              <a:lnSpc>
                <a:spcPct val="120000"/>
              </a:lnSpc>
              <a:buFont typeface="Wingdings" panose="05000000000000000000" pitchFamily="2" charset="2"/>
              <a:buNone/>
            </a:pPr>
            <a:endParaRPr lang="zh-CN" alt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zh-CN" altLang="en-US" smtClean="0"/>
              <a:t>传播途径</a:t>
            </a:r>
          </a:p>
        </p:txBody>
      </p:sp>
      <p:sp>
        <p:nvSpPr>
          <p:cNvPr id="44035" name="Rectangle 3"/>
          <p:cNvSpPr>
            <a:spLocks noGrp="1" noChangeArrowheads="1"/>
          </p:cNvSpPr>
          <p:nvPr>
            <p:ph type="body" idx="1"/>
          </p:nvPr>
        </p:nvSpPr>
        <p:spPr/>
        <p:txBody>
          <a:bodyPr/>
          <a:lstStyle/>
          <a:p>
            <a:pPr eaLnBrk="1" hangingPunct="1"/>
            <a:r>
              <a:rPr lang="zh-CN" altLang="zh-CN" dirty="0"/>
              <a:t>尚未证实空气传播的病例发生，但应予以警惕，做好防护</a:t>
            </a:r>
            <a:r>
              <a:rPr lang="zh-CN" altLang="zh-CN" dirty="0" smtClean="0"/>
              <a:t>。</a:t>
            </a:r>
            <a:endParaRPr lang="en-US" altLang="zh-CN" dirty="0" smtClean="0"/>
          </a:p>
          <a:p>
            <a:pPr eaLnBrk="1" hangingPunct="1"/>
            <a:r>
              <a:rPr lang="zh-CN" altLang="zh-CN" dirty="0"/>
              <a:t>埃博拉出血热患者的精液、乳汁中可分离到病毒，故存在相关途径传播的可能性。</a:t>
            </a:r>
            <a:r>
              <a:rPr lang="zh-CN" altLang="en-US" dirty="0" smtClean="0"/>
              <a:t/>
            </a:r>
            <a:br>
              <a:rPr lang="zh-CN" altLang="en-US" dirty="0" smtClean="0"/>
            </a:br>
            <a:endParaRPr lang="zh-CN" alt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传播途径</a:t>
            </a:r>
            <a:endParaRPr lang="zh-CN" altLang="en-US" dirty="0"/>
          </a:p>
        </p:txBody>
      </p:sp>
      <p:sp>
        <p:nvSpPr>
          <p:cNvPr id="3" name="内容占位符 2"/>
          <p:cNvSpPr>
            <a:spLocks noGrp="1"/>
          </p:cNvSpPr>
          <p:nvPr>
            <p:ph idx="1"/>
          </p:nvPr>
        </p:nvSpPr>
        <p:spPr/>
        <p:txBody>
          <a:bodyPr/>
          <a:lstStyle/>
          <a:p>
            <a:r>
              <a:rPr lang="zh-CN" altLang="en-US" dirty="0"/>
              <a:t>对埃博拉患者的家庭接触者的研究资料</a:t>
            </a:r>
            <a:r>
              <a:rPr lang="zh-CN" altLang="en-US" dirty="0" smtClean="0"/>
              <a:t>显示</a:t>
            </a:r>
            <a:endParaRPr lang="en-US" altLang="zh-CN" dirty="0" smtClean="0"/>
          </a:p>
          <a:p>
            <a:pPr lvl="1"/>
            <a:r>
              <a:rPr lang="en-US" altLang="zh-CN" dirty="0" smtClean="0"/>
              <a:t>27</a:t>
            </a:r>
            <a:r>
              <a:rPr lang="zh-CN" altLang="en-US" dirty="0" smtClean="0"/>
              <a:t>个病人的</a:t>
            </a:r>
            <a:r>
              <a:rPr lang="en-US" altLang="zh-CN" dirty="0" smtClean="0"/>
              <a:t>173</a:t>
            </a:r>
            <a:r>
              <a:rPr lang="zh-CN" altLang="en-US" dirty="0"/>
              <a:t>个接触的家庭成员</a:t>
            </a:r>
            <a:r>
              <a:rPr lang="zh-CN" altLang="en-US" dirty="0" smtClean="0"/>
              <a:t>中，仅</a:t>
            </a:r>
            <a:r>
              <a:rPr lang="zh-CN" altLang="en-US" dirty="0"/>
              <a:t>有</a:t>
            </a:r>
            <a:r>
              <a:rPr lang="en-US" altLang="zh-CN" dirty="0" smtClean="0"/>
              <a:t>28</a:t>
            </a:r>
            <a:r>
              <a:rPr lang="zh-CN" altLang="en-US" dirty="0" smtClean="0"/>
              <a:t>例发展为</a:t>
            </a:r>
            <a:r>
              <a:rPr lang="zh-CN" altLang="en-US" dirty="0"/>
              <a:t>埃博拉，传输</a:t>
            </a:r>
            <a:r>
              <a:rPr lang="zh-CN" altLang="en-US" dirty="0" smtClean="0"/>
              <a:t>效率</a:t>
            </a:r>
            <a:r>
              <a:rPr lang="en-US" altLang="zh-CN" dirty="0" smtClean="0"/>
              <a:t>16</a:t>
            </a:r>
            <a:r>
              <a:rPr lang="en-US" altLang="zh-CN" dirty="0"/>
              <a:t>%</a:t>
            </a:r>
            <a:r>
              <a:rPr lang="zh-CN" altLang="en-US" dirty="0" smtClean="0"/>
              <a:t>。</a:t>
            </a:r>
            <a:endParaRPr lang="en-US" altLang="zh-CN" dirty="0" smtClean="0"/>
          </a:p>
          <a:p>
            <a:pPr lvl="1"/>
            <a:r>
              <a:rPr lang="zh-CN" altLang="en-US" dirty="0" smtClean="0"/>
              <a:t>与</a:t>
            </a:r>
            <a:r>
              <a:rPr lang="zh-CN" altLang="en-US" dirty="0"/>
              <a:t>感染的病人没有任何身体接触的</a:t>
            </a:r>
            <a:r>
              <a:rPr lang="en-US" altLang="zh-CN" dirty="0"/>
              <a:t>78</a:t>
            </a:r>
            <a:r>
              <a:rPr lang="zh-CN" altLang="en-US" dirty="0"/>
              <a:t>人，均没有受到感染</a:t>
            </a:r>
            <a:r>
              <a:rPr lang="zh-CN" altLang="en-US" dirty="0" smtClean="0"/>
              <a:t>。</a:t>
            </a:r>
            <a:endParaRPr lang="en-US" altLang="zh-CN" dirty="0" smtClean="0"/>
          </a:p>
          <a:p>
            <a:pPr lvl="1"/>
            <a:r>
              <a:rPr lang="zh-CN" altLang="en-US" dirty="0" smtClean="0"/>
              <a:t>而</a:t>
            </a:r>
            <a:r>
              <a:rPr lang="zh-CN" altLang="en-US" dirty="0"/>
              <a:t>那些感染了埃博拉的确有与病人的身体有着不同程度的接触，但风险最高的是与患者的血液接触</a:t>
            </a:r>
            <a:r>
              <a:rPr lang="zh-CN" altLang="en-US" dirty="0" smtClean="0"/>
              <a:t>。</a:t>
            </a:r>
            <a:endParaRPr lang="en-US" altLang="zh-CN" dirty="0" smtClean="0"/>
          </a:p>
          <a:p>
            <a:endParaRPr lang="zh-CN" altLang="en-US" dirty="0"/>
          </a:p>
        </p:txBody>
      </p:sp>
      <p:sp>
        <p:nvSpPr>
          <p:cNvPr id="4" name="Rectangle 1"/>
          <p:cNvSpPr>
            <a:spLocks noChangeArrowheads="1"/>
          </p:cNvSpPr>
          <p:nvPr/>
        </p:nvSpPr>
        <p:spPr bwMode="auto">
          <a:xfrm>
            <a:off x="943857" y="5733256"/>
            <a:ext cx="8159824" cy="923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1800" b="0" i="0" u="none" strike="noStrike" cap="none" normalizeH="0" baseline="0" smtClean="0">
                <a:ln>
                  <a:noFill/>
                </a:ln>
                <a:solidFill>
                  <a:schemeClr val="tx1"/>
                </a:solidFill>
                <a:effectLst/>
                <a:latin typeface="Calibri" panose="020F0502020204030204" pitchFamily="34" charset="0"/>
              </a:rPr>
              <a:t>Transmission of Ebola hemorrhagic fever: a study of risk factors in family members, Kikwit, Democratic Republic of the Congo, 1995. Commission de Lutte contre les Epidemies a Kikwit. </a:t>
            </a:r>
            <a:r>
              <a:rPr kumimoji="0" lang="en-US" altLang="zh-CN" sz="1800" b="0" i="1" u="none" strike="noStrike" cap="none" normalizeH="0" baseline="0" smtClean="0">
                <a:ln>
                  <a:noFill/>
                </a:ln>
                <a:solidFill>
                  <a:schemeClr val="tx1"/>
                </a:solidFill>
                <a:effectLst/>
                <a:latin typeface="Calibri" panose="020F0502020204030204" pitchFamily="34" charset="0"/>
              </a:rPr>
              <a:t>The Journal of Infectious Diseases</a:t>
            </a:r>
            <a:r>
              <a:rPr kumimoji="0" lang="en-US" altLang="zh-CN" sz="1800" b="0" i="0" u="none" strike="noStrike" cap="none" normalizeH="0" baseline="0" smtClean="0">
                <a:ln>
                  <a:noFill/>
                </a:ln>
                <a:solidFill>
                  <a:schemeClr val="tx1"/>
                </a:solidFill>
                <a:effectLst/>
                <a:latin typeface="Calibri" panose="020F0502020204030204" pitchFamily="34" charset="0"/>
              </a:rPr>
              <a:t>. Feb 1999;179 Suppl 1:S87-91.</a:t>
            </a:r>
            <a:endParaRPr kumimoji="0" lang="en-US" altLang="zh-CN"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18558067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r>
              <a:rPr lang="zh-CN" altLang="en-US" smtClean="0">
                <a:solidFill>
                  <a:schemeClr val="tx1"/>
                </a:solidFill>
              </a:rPr>
              <a:t>临床表现</a:t>
            </a:r>
          </a:p>
        </p:txBody>
      </p:sp>
      <p:sp>
        <p:nvSpPr>
          <p:cNvPr id="53251" name="Rectangle 3"/>
          <p:cNvSpPr>
            <a:spLocks noGrp="1"/>
          </p:cNvSpPr>
          <p:nvPr>
            <p:ph type="body" idx="1"/>
          </p:nvPr>
        </p:nvSpPr>
        <p:spPr>
          <a:xfrm>
            <a:off x="900113" y="2420938"/>
            <a:ext cx="7704137" cy="3705225"/>
          </a:xfrm>
        </p:spPr>
        <p:txBody>
          <a:bodyPr/>
          <a:lstStyle/>
          <a:p>
            <a:r>
              <a:rPr lang="zh-CN" altLang="en-US" dirty="0" smtClean="0"/>
              <a:t>潜伏期</a:t>
            </a:r>
          </a:p>
          <a:p>
            <a:pPr lvl="1"/>
            <a:r>
              <a:rPr lang="en-US" altLang="zh-CN" dirty="0" smtClean="0"/>
              <a:t>2-21</a:t>
            </a:r>
            <a:r>
              <a:rPr lang="zh-CN" altLang="en-US" dirty="0" smtClean="0"/>
              <a:t>天，一般为</a:t>
            </a:r>
            <a:r>
              <a:rPr lang="en-US" altLang="zh-CN" dirty="0" smtClean="0"/>
              <a:t>5-12</a:t>
            </a:r>
            <a:r>
              <a:rPr lang="zh-CN" altLang="en-US" dirty="0" smtClean="0"/>
              <a:t>天。</a:t>
            </a:r>
          </a:p>
          <a:p>
            <a:r>
              <a:rPr lang="zh-CN" altLang="en-US" dirty="0" smtClean="0"/>
              <a:t>早期</a:t>
            </a:r>
          </a:p>
          <a:p>
            <a:pPr lvl="1"/>
            <a:r>
              <a:rPr lang="zh-CN" altLang="zh-CN" dirty="0"/>
              <a:t>典型病例急性起病，临床表现为高热、畏寒、头痛、肌痛、恶心、结膜充血及相对缓脉</a:t>
            </a:r>
            <a:r>
              <a:rPr lang="zh-CN" altLang="zh-CN" dirty="0" smtClean="0"/>
              <a:t>。</a:t>
            </a:r>
            <a:endParaRPr lang="en-US" altLang="zh-CN" dirty="0" smtClean="0"/>
          </a:p>
          <a:p>
            <a:pPr lvl="1"/>
            <a:r>
              <a:rPr lang="zh-CN" altLang="zh-CN" dirty="0" smtClean="0"/>
              <a:t>2</a:t>
            </a:r>
            <a:r>
              <a:rPr lang="zh-CN" altLang="zh-CN" dirty="0"/>
              <a:t>-3天后可有呕吐、腹痛、腹泻、血便等表现，半数患者有咽痛及咳嗽。</a:t>
            </a:r>
            <a:endParaRPr lang="zh-CN" altLang="zh-CN"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p:txBody>
          <a:bodyPr/>
          <a:lstStyle/>
          <a:p>
            <a:r>
              <a:rPr lang="zh-CN" altLang="en-US" smtClean="0"/>
              <a:t>临床表现</a:t>
            </a:r>
          </a:p>
        </p:txBody>
      </p:sp>
      <p:sp>
        <p:nvSpPr>
          <p:cNvPr id="55299" name="Rectangle 3"/>
          <p:cNvSpPr>
            <a:spLocks noGrp="1"/>
          </p:cNvSpPr>
          <p:nvPr>
            <p:ph type="body" idx="1"/>
          </p:nvPr>
        </p:nvSpPr>
        <p:spPr>
          <a:xfrm>
            <a:off x="914400" y="2276475"/>
            <a:ext cx="8001000" cy="3733800"/>
          </a:xfrm>
        </p:spPr>
        <p:txBody>
          <a:bodyPr/>
          <a:lstStyle/>
          <a:p>
            <a:r>
              <a:rPr lang="zh-CN" altLang="en-US" dirty="0" smtClean="0"/>
              <a:t>极期</a:t>
            </a:r>
          </a:p>
          <a:p>
            <a:pPr lvl="1"/>
            <a:r>
              <a:rPr lang="zh-CN" altLang="zh-CN" dirty="0"/>
              <a:t>病程4-5天进入极期，可出现神志的改变，如谵妄、嗜睡</a:t>
            </a:r>
            <a:r>
              <a:rPr lang="zh-CN" altLang="zh-CN" dirty="0" smtClean="0"/>
              <a:t>等</a:t>
            </a:r>
            <a:r>
              <a:rPr lang="zh-CN" altLang="en-US" dirty="0" smtClean="0"/>
              <a:t>；</a:t>
            </a:r>
            <a:endParaRPr lang="en-US" altLang="zh-CN" dirty="0" smtClean="0"/>
          </a:p>
          <a:p>
            <a:pPr lvl="1"/>
            <a:r>
              <a:rPr lang="zh-CN" altLang="zh-CN" dirty="0" smtClean="0"/>
              <a:t>重</a:t>
            </a:r>
            <a:r>
              <a:rPr lang="zh-CN" altLang="zh-CN" dirty="0"/>
              <a:t>症患者在发病数日可出现咯血，鼻、口腔、结膜下、胃肠道、阴道及皮肤出血或血尿，少数患者出血严重，多为病程后期继发弥漫性血管内凝血（DIC）。</a:t>
            </a:r>
            <a:endParaRPr lang="zh-CN" alt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fontScheme name="Capsules">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txDef>
      <a:spPr>
        <a:solidFill>
          <a:schemeClr val="tx2"/>
        </a:solidFill>
      </a:spPr>
      <a:bodyPr wrap="square" rtlCol="0">
        <a:spAutoFit/>
      </a:bodyPr>
      <a:lstStyle>
        <a:defPPr>
          <a:defRPr b="1" dirty="0" smtClean="0">
            <a:latin typeface="黑体" panose="02010609060101010101" pitchFamily="49" charset="-122"/>
            <a:ea typeface="黑体" panose="02010609060101010101" pitchFamily="49" charset="-122"/>
          </a:defRPr>
        </a:defPPr>
      </a:lstStyle>
    </a:txDef>
  </a:objectDefaults>
  <a:extraClrSchemeLst>
    <a:extraClrScheme>
      <a:clrScheme name="Capsules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Capsules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深度</Template>
  <TotalTime>487</TotalTime>
  <Words>1357</Words>
  <Application>Microsoft Office PowerPoint</Application>
  <PresentationFormat>全屏显示(4:3)</PresentationFormat>
  <Paragraphs>210</Paragraphs>
  <Slides>30</Slides>
  <Notes>10</Notes>
  <HiddenSlides>2</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Capsules</vt:lpstr>
      <vt:lpstr>Ebola virus disease（EVD） 埃博拉出血热诊疗方案 （2014年第一版）解读</vt:lpstr>
      <vt:lpstr>17 October 2014</vt:lpstr>
      <vt:lpstr>西非三国之外</vt:lpstr>
      <vt:lpstr>传染源</vt:lpstr>
      <vt:lpstr> 传播途径</vt:lpstr>
      <vt:lpstr>传播途径</vt:lpstr>
      <vt:lpstr>传播途径</vt:lpstr>
      <vt:lpstr>临床表现</vt:lpstr>
      <vt:lpstr>临床表现</vt:lpstr>
      <vt:lpstr>WHO临床症状-截至2014年9月14日</vt:lpstr>
      <vt:lpstr>几个重要数据</vt:lpstr>
      <vt:lpstr>幻灯片 12</vt:lpstr>
      <vt:lpstr>一般检查</vt:lpstr>
      <vt:lpstr>血清学检查</vt:lpstr>
      <vt:lpstr>病原学检查</vt:lpstr>
      <vt:lpstr>诊断和鉴别诊断</vt:lpstr>
      <vt:lpstr>流行病学史依据</vt:lpstr>
      <vt:lpstr>病例定义</vt:lpstr>
      <vt:lpstr>疑似病例</vt:lpstr>
      <vt:lpstr>确诊病例</vt:lpstr>
      <vt:lpstr>鉴别诊断</vt:lpstr>
      <vt:lpstr>病例处置流程</vt:lpstr>
      <vt:lpstr>留观病例临床处置（1）</vt:lpstr>
      <vt:lpstr>留观病例临床处置（2）-解除隔离条件</vt:lpstr>
      <vt:lpstr>疑似病例处置流程（1）</vt:lpstr>
      <vt:lpstr>疑似病例处置流程（2）</vt:lpstr>
      <vt:lpstr>处置流程小结</vt:lpstr>
      <vt:lpstr>确诊病例解除隔离治疗的条件</vt:lpstr>
      <vt:lpstr>治疗</vt:lpstr>
      <vt:lpstr>幻灯片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Jiangrm</dc:creator>
  <cp:lastModifiedBy>雨林木风</cp:lastModifiedBy>
  <cp:revision>122</cp:revision>
  <dcterms:created xsi:type="dcterms:W3CDTF">1601-01-01T00:00:00Z</dcterms:created>
  <dcterms:modified xsi:type="dcterms:W3CDTF">2014-10-27T00:01:43Z</dcterms:modified>
</cp:coreProperties>
</file>